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4"/>
    <p:sldMasterId id="2147483672" r:id="rId5"/>
    <p:sldMasterId id="2147483862" r:id="rId6"/>
    <p:sldMasterId id="2147483905" r:id="rId7"/>
    <p:sldMasterId id="2147483936" r:id="rId8"/>
    <p:sldMasterId id="2147483969" r:id="rId9"/>
  </p:sldMasterIdLst>
  <p:notesMasterIdLst>
    <p:notesMasterId r:id="rId41"/>
  </p:notesMasterIdLst>
  <p:sldIdLst>
    <p:sldId id="256" r:id="rId10"/>
    <p:sldId id="257" r:id="rId11"/>
    <p:sldId id="258" r:id="rId12"/>
    <p:sldId id="2147469845" r:id="rId13"/>
    <p:sldId id="10761" r:id="rId14"/>
    <p:sldId id="2076137290" r:id="rId15"/>
    <p:sldId id="260" r:id="rId16"/>
    <p:sldId id="2076137287" r:id="rId17"/>
    <p:sldId id="2147469842" r:id="rId18"/>
    <p:sldId id="2147471112" r:id="rId19"/>
    <p:sldId id="2147471113" r:id="rId20"/>
    <p:sldId id="8382" r:id="rId21"/>
    <p:sldId id="2076137342" r:id="rId22"/>
    <p:sldId id="2147469847" r:id="rId23"/>
    <p:sldId id="10222" r:id="rId24"/>
    <p:sldId id="10692" r:id="rId25"/>
    <p:sldId id="2147469851" r:id="rId26"/>
    <p:sldId id="2147469853" r:id="rId27"/>
    <p:sldId id="2145706017" r:id="rId28"/>
    <p:sldId id="2147469849" r:id="rId29"/>
    <p:sldId id="10714" r:id="rId30"/>
    <p:sldId id="2123258830" r:id="rId31"/>
    <p:sldId id="2147469850" r:id="rId32"/>
    <p:sldId id="10646" r:id="rId33"/>
    <p:sldId id="2147469854" r:id="rId34"/>
    <p:sldId id="2123258835" r:id="rId35"/>
    <p:sldId id="2123258886" r:id="rId36"/>
    <p:sldId id="2090650747" r:id="rId37"/>
    <p:sldId id="2123258914" r:id="rId38"/>
    <p:sldId id="2147469846" r:id="rId39"/>
    <p:sldId id="214746985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F04A6C0-9DFC-4820-83B3-A8994FA1E31F}">
          <p14:sldIdLst>
            <p14:sldId id="256"/>
            <p14:sldId id="257"/>
            <p14:sldId id="258"/>
            <p14:sldId id="2147469845"/>
            <p14:sldId id="10761"/>
            <p14:sldId id="2076137290"/>
            <p14:sldId id="260"/>
            <p14:sldId id="2076137287"/>
            <p14:sldId id="2147469842"/>
            <p14:sldId id="2147471112"/>
          </p14:sldIdLst>
        </p14:section>
        <p14:section name="Value props" id="{84AD26C7-3F3B-41E2-B596-304F18C45FE5}">
          <p14:sldIdLst>
            <p14:sldId id="2147471113"/>
            <p14:sldId id="8382"/>
            <p14:sldId id="2076137342"/>
            <p14:sldId id="2147469847"/>
            <p14:sldId id="10222"/>
            <p14:sldId id="10692"/>
            <p14:sldId id="2147469851"/>
            <p14:sldId id="2147469853"/>
            <p14:sldId id="2145706017"/>
            <p14:sldId id="2147469849"/>
            <p14:sldId id="10714"/>
            <p14:sldId id="2123258830"/>
            <p14:sldId id="2147469850"/>
            <p14:sldId id="10646"/>
            <p14:sldId id="2147469854"/>
          </p14:sldIdLst>
        </p14:section>
        <p14:section name="Conclusion" id="{E7801076-3171-46DD-B846-F26FD6DAE0E5}">
          <p14:sldIdLst>
            <p14:sldId id="2123258835"/>
            <p14:sldId id="2123258886"/>
            <p14:sldId id="2090650747"/>
            <p14:sldId id="2123258914"/>
            <p14:sldId id="2147469846"/>
          </p14:sldIdLst>
        </p14:section>
        <p14:section name="Resources" id="{EE8D05A2-A7E0-4EDB-BDC8-C27EA2F84EBA}">
          <p14:sldIdLst>
            <p14:sldId id="2147469855"/>
          </p14:sldIdLst>
        </p14:section>
        <p14:section name="Archive" id="{F3FB6855-B4E9-497E-A2B1-C9851C9F70AA}">
          <p14:sldIdLst/>
        </p14:section>
      </p14:sectionLst>
    </p:ext>
    <p:ext uri="{EFAFB233-063F-42B5-8137-9DF3F51BA10A}">
      <p15:sldGuideLst xmlns:p15="http://schemas.microsoft.com/office/powerpoint/2012/main">
        <p15:guide id="1" orient="horz" pos="3504" userDrawn="1">
          <p15:clr>
            <a:srgbClr val="A4A3A4"/>
          </p15:clr>
        </p15:guide>
        <p15:guide id="2" pos="1248" userDrawn="1">
          <p15:clr>
            <a:srgbClr val="A4A3A4"/>
          </p15:clr>
        </p15:guide>
        <p15:guide id="3" pos="13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3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9A"/>
    <a:srgbClr val="0078D4"/>
    <a:srgbClr val="0077D2"/>
    <a:srgbClr val="005F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FD1522-EB56-4DE0-A04A-0536FD19854E}" v="4" dt="2022-08-11T17:50:31.067"/>
    <p1510:client id="{D323B1B9-DD32-49C9-B8BE-185867A702DA}" v="4" dt="2022-11-30T19:39:04.073"/>
    <p1510:client id="{EED33357-709B-48F0-892D-FE31CD27E363}" v="4" dt="2022-11-30T20:31:53.4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1" autoAdjust="0"/>
    <p:restoredTop sz="66432" autoAdjust="0"/>
  </p:normalViewPr>
  <p:slideViewPr>
    <p:cSldViewPr snapToGrid="0">
      <p:cViewPr varScale="1">
        <p:scale>
          <a:sx n="42" d="100"/>
          <a:sy n="42" d="100"/>
        </p:scale>
        <p:origin x="1340" y="44"/>
      </p:cViewPr>
      <p:guideLst>
        <p:guide orient="horz" pos="3504"/>
        <p:guide pos="1248"/>
        <p:guide pos="1368"/>
      </p:guideLst>
    </p:cSldViewPr>
  </p:slideViewPr>
  <p:outlineViewPr>
    <p:cViewPr>
      <p:scale>
        <a:sx n="33" d="100"/>
        <a:sy n="33" d="100"/>
      </p:scale>
      <p:origin x="0" y="-7936"/>
    </p:cViewPr>
  </p:outlineViewPr>
  <p:notesTextViewPr>
    <p:cViewPr>
      <p:scale>
        <a:sx n="1" d="1"/>
        <a:sy n="1" d="1"/>
      </p:scale>
      <p:origin x="0" y="0"/>
    </p:cViewPr>
  </p:notesTextViewPr>
  <p:sorterViewPr>
    <p:cViewPr>
      <p:scale>
        <a:sx n="90" d="100"/>
        <a:sy n="90" d="100"/>
      </p:scale>
      <p:origin x="0" y="-38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938881323378794E-2"/>
          <c:y val="0.1185431154449525"/>
          <c:w val="0.88412223735324236"/>
          <c:h val="0.7629137691100950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47-464C-97BE-7EF452072CD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A647-464C-97BE-7EF452072CDF}"/>
              </c:ext>
            </c:extLst>
          </c:dPt>
          <c:cat>
            <c:strRef>
              <c:f>Sheet1!$A$2:$A$3</c:f>
              <c:strCache>
                <c:ptCount val="2"/>
                <c:pt idx="0">
                  <c:v>1st Qtr</c:v>
                </c:pt>
                <c:pt idx="1">
                  <c:v>2nd Qtr</c:v>
                </c:pt>
              </c:strCache>
            </c:strRef>
          </c:cat>
          <c:val>
            <c:numRef>
              <c:f>Sheet1!$B$2:$B$3</c:f>
              <c:numCache>
                <c:formatCode>General</c:formatCode>
                <c:ptCount val="2"/>
                <c:pt idx="0">
                  <c:v>0.85</c:v>
                </c:pt>
                <c:pt idx="1">
                  <c:v>0.15</c:v>
                </c:pt>
              </c:numCache>
            </c:numRef>
          </c:val>
          <c:extLst>
            <c:ext xmlns:c16="http://schemas.microsoft.com/office/drawing/2014/chart" uri="{C3380CC4-5D6E-409C-BE32-E72D297353CC}">
              <c16:uniqueId val="{00000004-A647-464C-97BE-7EF452072CDF}"/>
            </c:ext>
          </c:extLst>
        </c:ser>
        <c:dLbls>
          <c:showLegendKey val="0"/>
          <c:showVal val="0"/>
          <c:showCatName val="0"/>
          <c:showSerName val="0"/>
          <c:showPercent val="0"/>
          <c:showBubbleSize val="0"/>
          <c:showLeaderLines val="1"/>
        </c:dLbls>
        <c:firstSliceAng val="0"/>
        <c:holeSize val="75"/>
      </c:doughnutChart>
      <c:spPr>
        <a:noFill/>
        <a:ln>
          <a:noFill/>
        </a:ln>
        <a:effectLst>
          <a:softEdge rad="101600"/>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938881323378794E-2"/>
          <c:y val="0.1185431154449525"/>
          <c:w val="0.88412223735324236"/>
          <c:h val="0.7629137691100950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82-47F6-B9D2-7669ECF8E870}"/>
              </c:ext>
            </c:extLst>
          </c:dPt>
          <c:dPt>
            <c:idx val="1"/>
            <c:bubble3D val="0"/>
            <c:spPr>
              <a:solidFill>
                <a:srgbClr val="D9D9D9"/>
              </a:solidFill>
              <a:ln w="19050">
                <a:solidFill>
                  <a:schemeClr val="lt1"/>
                </a:solidFill>
              </a:ln>
              <a:effectLst/>
            </c:spPr>
            <c:extLst>
              <c:ext xmlns:c16="http://schemas.microsoft.com/office/drawing/2014/chart" uri="{C3380CC4-5D6E-409C-BE32-E72D297353CC}">
                <c16:uniqueId val="{00000003-5682-47F6-B9D2-7669ECF8E870}"/>
              </c:ext>
            </c:extLst>
          </c:dPt>
          <c:cat>
            <c:strRef>
              <c:f>Sheet1!$A$2:$A$3</c:f>
              <c:strCache>
                <c:ptCount val="2"/>
                <c:pt idx="0">
                  <c:v>1st Qtr</c:v>
                </c:pt>
                <c:pt idx="1">
                  <c:v>2nd Qtr</c:v>
                </c:pt>
              </c:strCache>
            </c:strRef>
          </c:cat>
          <c:val>
            <c:numRef>
              <c:f>Sheet1!$B$2:$B$3</c:f>
              <c:numCache>
                <c:formatCode>General</c:formatCode>
                <c:ptCount val="2"/>
                <c:pt idx="0">
                  <c:v>0.7</c:v>
                </c:pt>
                <c:pt idx="1">
                  <c:v>0.3</c:v>
                </c:pt>
              </c:numCache>
            </c:numRef>
          </c:val>
          <c:extLst>
            <c:ext xmlns:c16="http://schemas.microsoft.com/office/drawing/2014/chart" uri="{C3380CC4-5D6E-409C-BE32-E72D297353CC}">
              <c16:uniqueId val="{00000004-5682-47F6-B9D2-7669ECF8E87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93612942673475"/>
          <c:y val="0.12355154977039345"/>
          <c:w val="0.7901277411465305"/>
          <c:h val="0.75289690045921309"/>
        </c:manualLayout>
      </c:layout>
      <c:doughnutChart>
        <c:varyColors val="1"/>
        <c:ser>
          <c:idx val="0"/>
          <c:order val="0"/>
          <c:tx>
            <c:strRef>
              <c:f>Sheet1!$B$1</c:f>
              <c:strCache>
                <c:ptCount val="1"/>
                <c:pt idx="0">
                  <c:v>Sales</c:v>
                </c:pt>
              </c:strCache>
            </c:strRef>
          </c:tx>
          <c:dPt>
            <c:idx val="0"/>
            <c:bubble3D val="0"/>
            <c:spPr>
              <a:solidFill>
                <a:srgbClr val="0078D7"/>
              </a:solidFill>
              <a:ln w="19050">
                <a:solidFill>
                  <a:schemeClr val="lt1"/>
                </a:solidFill>
              </a:ln>
              <a:effectLst/>
            </c:spPr>
            <c:extLst>
              <c:ext xmlns:c16="http://schemas.microsoft.com/office/drawing/2014/chart" uri="{C3380CC4-5D6E-409C-BE32-E72D297353CC}">
                <c16:uniqueId val="{00000001-41C3-4990-96C2-22A08AE79DF1}"/>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41C3-4990-96C2-22A08AE79DF1}"/>
              </c:ext>
            </c:extLst>
          </c:dPt>
          <c:cat>
            <c:strRef>
              <c:f>Sheet1!$A$2:$A$3</c:f>
              <c:strCache>
                <c:ptCount val="2"/>
                <c:pt idx="0">
                  <c:v>1st Qtr</c:v>
                </c:pt>
                <c:pt idx="1">
                  <c:v>2nd Qtr</c:v>
                </c:pt>
              </c:strCache>
            </c:strRef>
          </c:cat>
          <c:val>
            <c:numRef>
              <c:f>Sheet1!$B$2:$B$3</c:f>
              <c:numCache>
                <c:formatCode>General</c:formatCode>
                <c:ptCount val="2"/>
                <c:pt idx="0">
                  <c:v>0.63</c:v>
                </c:pt>
                <c:pt idx="1">
                  <c:v>0.37</c:v>
                </c:pt>
              </c:numCache>
            </c:numRef>
          </c:val>
          <c:extLst>
            <c:ext xmlns:c16="http://schemas.microsoft.com/office/drawing/2014/chart" uri="{C3380CC4-5D6E-409C-BE32-E72D297353CC}">
              <c16:uniqueId val="{00000004-41C3-4990-96C2-22A08AE79DF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7A19B-B0BA-4FED-A1DA-ABBAD5D01BE2}"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BDCDF-D6F2-430F-825C-EF70DB69D8AB}" type="slidenum">
              <a:rPr lang="en-US" smtClean="0"/>
              <a:t>‹#›</a:t>
            </a:fld>
            <a:endParaRPr lang="en-US"/>
          </a:p>
        </p:txBody>
      </p:sp>
    </p:spTree>
    <p:extLst>
      <p:ext uri="{BB962C8B-B14F-4D97-AF65-F5344CB8AC3E}">
        <p14:creationId xmlns:p14="http://schemas.microsoft.com/office/powerpoint/2010/main" val="212136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ariadb.org/downloa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WtoU8gugP5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b-engines.com/en/blog_post/77" TargetMode="External"/><Relationship Id="rId4" Type="http://schemas.openxmlformats.org/officeDocument/2006/relationships/hyperlink" Target="http://www.oracle.com/us/products/mysql/mysql-wp-top10-webbased-apps-461054.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pace of technology advances is accelerating at an unprecedented rate.  Breakthrough innovations are causing the volume of data to explode (data from sensors, social media, apps and data found across the enterprise within documents, excel files,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scale and economics of cloud computing make it possible to capture and harness data, creating new and exceptional opportunities for people and organizations to innovate, grow faster, and achieve more than ever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Organizations have the chance to fundamentally redefine the way they engage customers, transform products, optimize operations and engage employees.</a:t>
            </a:r>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2</a:t>
            </a:fld>
            <a:endParaRPr lang="en-US" dirty="0"/>
          </a:p>
        </p:txBody>
      </p:sp>
    </p:spTree>
    <p:extLst>
      <p:ext uri="{BB962C8B-B14F-4D97-AF65-F5344CB8AC3E}">
        <p14:creationId xmlns:p14="http://schemas.microsoft.com/office/powerpoint/2010/main" val="1649047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CDF-D6F2-430F-825C-EF70DB69D8AB}" type="slidenum">
              <a:rPr lang="en-US" smtClean="0"/>
              <a:t>12</a:t>
            </a:fld>
            <a:endParaRPr lang="en-US"/>
          </a:p>
        </p:txBody>
      </p:sp>
    </p:spTree>
    <p:extLst>
      <p:ext uri="{BB962C8B-B14F-4D97-AF65-F5344CB8AC3E}">
        <p14:creationId xmlns:p14="http://schemas.microsoft.com/office/powerpoint/2010/main" val="765021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9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491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available with Flexible Server</a:t>
            </a:r>
          </a:p>
        </p:txBody>
      </p:sp>
      <p:sp>
        <p:nvSpPr>
          <p:cNvPr id="4" name="Slide Number Placeholder 3"/>
          <p:cNvSpPr>
            <a:spLocks noGrp="1"/>
          </p:cNvSpPr>
          <p:nvPr>
            <p:ph type="sldNum" sz="quarter" idx="5"/>
          </p:nvPr>
        </p:nvSpPr>
        <p:spPr/>
        <p:txBody>
          <a:bodyPr/>
          <a:lstStyle/>
          <a:p>
            <a:fld id="{EF9BDCDF-D6F2-430F-825C-EF70DB69D8AB}" type="slidenum">
              <a:rPr lang="en-US" smtClean="0"/>
              <a:t>16</a:t>
            </a:fld>
            <a:endParaRPr lang="en-US"/>
          </a:p>
        </p:txBody>
      </p:sp>
    </p:spTree>
    <p:extLst>
      <p:ext uri="{BB962C8B-B14F-4D97-AF65-F5344CB8AC3E}">
        <p14:creationId xmlns:p14="http://schemas.microsoft.com/office/powerpoint/2010/main" val="2842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available with Flexible Server</a:t>
            </a:r>
          </a:p>
          <a:p>
            <a:endParaRPr lang="en-US" dirty="0"/>
          </a:p>
          <a:p>
            <a:r>
              <a:rPr lang="en-US" dirty="0"/>
              <a:t>**Compliance certifications only available with Single Server. Certifications still underway for Flexible Server.</a:t>
            </a:r>
          </a:p>
        </p:txBody>
      </p:sp>
      <p:sp>
        <p:nvSpPr>
          <p:cNvPr id="4" name="Slide Number Placeholder 3"/>
          <p:cNvSpPr>
            <a:spLocks noGrp="1"/>
          </p:cNvSpPr>
          <p:nvPr>
            <p:ph type="sldNum" sz="quarter" idx="5"/>
          </p:nvPr>
        </p:nvSpPr>
        <p:spPr/>
        <p:txBody>
          <a:bodyPr/>
          <a:lstStyle/>
          <a:p>
            <a:fld id="{EF9BDCDF-D6F2-430F-825C-EF70DB69D8AB}" type="slidenum">
              <a:rPr lang="en-US" smtClean="0"/>
              <a:t>19</a:t>
            </a:fld>
            <a:endParaRPr lang="en-US"/>
          </a:p>
        </p:txBody>
      </p:sp>
    </p:spTree>
    <p:extLst>
      <p:ext uri="{BB962C8B-B14F-4D97-AF65-F5344CB8AC3E}">
        <p14:creationId xmlns:p14="http://schemas.microsoft.com/office/powerpoint/2010/main" val="4269170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Query Store </a:t>
            </a:r>
            <a:r>
              <a:rPr lang="en-US" sz="1200"/>
              <a:t>simplifies performance troubleshooting by helping you quickly find the longest running and most resource-intensive queries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91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2AE36-3FD8-4D4D-A046-BBF9DE5A70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752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84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053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Intelligent apps</a:t>
            </a:r>
          </a:p>
          <a:p>
            <a:r>
              <a:rPr lang="en-US" sz="1200" b="0" i="0" u="none" strike="noStrike" kern="1200">
                <a:solidFill>
                  <a:schemeClr val="tx1"/>
                </a:solidFill>
                <a:effectLst/>
                <a:latin typeface="+mn-lt"/>
                <a:ea typeface="+mn-ea"/>
                <a:cs typeface="+mn-cs"/>
              </a:rPr>
              <a:t>Develop sophisticated, transformational apps using state-of-the-art machine-learning algorithms and integrated visualization tools for analytics and actionable insights.</a:t>
            </a:r>
          </a:p>
          <a:p>
            <a:endParaRPr lang="en-US"/>
          </a:p>
          <a:p>
            <a:r>
              <a:rPr lang="en-US" sz="1200" b="1" i="0" u="none" strike="noStrike" kern="1200">
                <a:solidFill>
                  <a:schemeClr val="tx1"/>
                </a:solidFill>
                <a:effectLst/>
                <a:latin typeface="+mn-lt"/>
                <a:ea typeface="+mn-ea"/>
                <a:cs typeface="+mn-cs"/>
              </a:rPr>
              <a:t>Retail and e-commerce</a:t>
            </a:r>
          </a:p>
          <a:p>
            <a:r>
              <a:rPr lang="en-US" sz="1200" b="0" i="0" u="none" strike="noStrike" kern="1200">
                <a:solidFill>
                  <a:schemeClr val="tx1"/>
                </a:solidFill>
                <a:effectLst/>
                <a:latin typeface="+mn-lt"/>
                <a:ea typeface="+mn-ea"/>
                <a:cs typeface="+mn-cs"/>
              </a:rPr>
              <a:t>Build highly secure and scalable e-commerce solutions that meet the demands of both consumer and business customers. Engage customers through targeted products and offers, process transactions quickly, and optimize fulfillment and customer service.</a:t>
            </a:r>
          </a:p>
          <a:p>
            <a:endParaRPr lang="en-US"/>
          </a:p>
          <a:p>
            <a:r>
              <a:rPr lang="en-US" sz="1200" b="1" i="0" u="none" strike="noStrike" kern="1200">
                <a:solidFill>
                  <a:schemeClr val="tx1"/>
                </a:solidFill>
                <a:effectLst/>
                <a:latin typeface="+mn-lt"/>
                <a:ea typeface="+mn-ea"/>
                <a:cs typeface="+mn-cs"/>
              </a:rPr>
              <a:t>Scalable web and mobile applications</a:t>
            </a:r>
          </a:p>
          <a:p>
            <a:r>
              <a:rPr lang="en-US" sz="1200" b="0" i="0" u="none" strike="noStrike" kern="1200">
                <a:solidFill>
                  <a:schemeClr val="tx1"/>
                </a:solidFill>
                <a:effectLst/>
                <a:latin typeface="+mn-lt"/>
                <a:ea typeface="+mn-ea"/>
                <a:cs typeface="+mn-cs"/>
              </a:rPr>
              <a:t>Rapidly build engaging, scalable cross-platform and native apps for iOS, Android, Windows, or Mac.</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Digital marketing</a:t>
            </a:r>
          </a:p>
          <a:p>
            <a:r>
              <a:rPr lang="en-US" sz="1200" b="0" i="0" u="none" strike="noStrike" kern="1200">
                <a:solidFill>
                  <a:schemeClr val="tx1"/>
                </a:solidFill>
                <a:effectLst/>
                <a:latin typeface="+mn-lt"/>
                <a:ea typeface="+mn-ea"/>
                <a:cs typeface="+mn-cs"/>
              </a:rPr>
              <a:t>Engage with customers around the world with rich, personalized digital marketing experiences. Quickly build and launch digital campaigns that automatically scale based on traffic and customer demand.</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Financial management apps</a:t>
            </a:r>
          </a:p>
          <a:p>
            <a:r>
              <a:rPr lang="en-US" sz="1200" b="0" i="0" u="none" strike="noStrike" kern="1200">
                <a:solidFill>
                  <a:schemeClr val="tx1"/>
                </a:solidFill>
                <a:effectLst/>
                <a:latin typeface="+mn-lt"/>
                <a:ea typeface="+mn-ea"/>
                <a:cs typeface="+mn-cs"/>
              </a:rPr>
              <a:t>Securely store critical data and provide high-value analytics and insights over aggregated data to users, using built-in security and high availability.</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Gaming</a:t>
            </a:r>
          </a:p>
          <a:p>
            <a:r>
              <a:rPr lang="en-US" sz="1200" b="0" i="0" u="none" strike="noStrike" kern="1200">
                <a:solidFill>
                  <a:schemeClr val="tx1"/>
                </a:solidFill>
                <a:effectLst/>
                <a:latin typeface="+mn-lt"/>
                <a:ea typeface="+mn-ea"/>
                <a:cs typeface="+mn-cs"/>
              </a:rPr>
              <a:t>Scale your databases elastically to accommodate unpredictable bursts of traffic and deliver low-latency multi-player experiences.</a:t>
            </a:r>
          </a:p>
          <a:p>
            <a:endParaRPr lang="en-US" sz="12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20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as economies become more interdependent, large-scale events can introduce volatility and uncertainty to global markets.  Over time, the frequency of these events has accelerated.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businesses respond in times of uncertainty is as varied as the businesses themselves. Many will slow down operations to operate more cost-effectively, while others may lean into new opportunities that may not have otherwise existed.  Across this entire spectrum, the ability to cost-effectively adapt and scale to rapidly changing conditions and manage the underlying risk is paramount.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3</a:t>
            </a:fld>
            <a:endParaRPr lang="en-US" dirty="0"/>
          </a:p>
        </p:txBody>
      </p:sp>
    </p:spTree>
    <p:extLst>
      <p:ext uri="{BB962C8B-B14F-4D97-AF65-F5344CB8AC3E}">
        <p14:creationId xmlns:p14="http://schemas.microsoft.com/office/powerpoint/2010/main" val="3829184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Zone redundant – 99.99% </a:t>
            </a:r>
          </a:p>
          <a:p>
            <a:r>
              <a:rPr lang="en-US" dirty="0"/>
              <a:t>Same-zone – 99.95%</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C036729-C2E4-4F82-861A-F3201EFB150E}" type="datetime8">
              <a:rPr lang="en-US" smtClean="0"/>
              <a:t>11/30/2022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40619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Gamepub is a recent customer that deployed their new mobile game, Island, on Flexible Server.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they’ve deployed Azure Database for MySQL on Flexible Server, they’ve been able to see reduced service downtime with custom maintenance windows AND failure prevention and analysis has become much easier for them. Seokchan Sohn, the Lead of Systems at Gamepub, reported a 25% savings in both time and human resources because server provisioning, maintenance, and database monitoring has become much easier for them.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there’s downtime that’s not related to content updates, it impacts customer loyalty and retention, because gamers are disappointed even when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theres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 short delay in access. The ability to control maintenance windows with Flexible Server is extremely important to Gamepub to minimize downtime and keep gamers happy.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Gamepub can control the timing and scheduling of maintenance to coincide with the release of game updates. Management tasks, such as disk volume size changes and IOPS performance optimization can be run online without maintenance. Therefore they have been able to eliminate 2 unnecessary maintenance periods per quarter by using Flexible Server.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just one of the many examples of how customers that deploy Azure Database for MySQL are saving time, cost, and human resources. Aviv Kaufman from the Enterprise Strategy Group will take us through his analysis to further validate the benefits and cost savings associated with Azure Database for MySQL.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46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457200"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Linked Brain Inc., is a game developer company headquartered in Japan that wanted to shift from IaaS to PaaS and chose Microsoft Azure as the platform for development and production. 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457200" algn="l"/>
              </a:tabLst>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457200"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November 2019, a Microsoft gaming industry sales rep  visited Linked Brain to explain Microsoft Azure services and FastTrack for Azure. They were particularly interested in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Azure’a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easy-to-scale web server, which requires almost no maintenance. Linked Brain didn’t have the resources to secure dedicated infrastructure engineers at our scale and they could keep just 1 in-house engineer on staff to manage the platform. </a:t>
            </a:r>
          </a:p>
          <a:p>
            <a:pPr marL="0" marR="0">
              <a:lnSpc>
                <a:spcPct val="107000"/>
              </a:lnSpc>
              <a:spcBef>
                <a:spcPts val="0"/>
              </a:spcBef>
              <a:spcAft>
                <a:spcPts val="800"/>
              </a:spcAft>
              <a:tabLst>
                <a:tab pos="457200" algn="l"/>
              </a:tabLst>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457200"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They were attracted to Azure Database for MySQL Flexible Server’s abilities to scale up and down without stoppages, offer backup capabilities, and deliver I/O capacity proportionate to storage size, which makes it easy to boost performance as data accumulates. </a:t>
            </a:r>
          </a:p>
          <a:p>
            <a:pPr marL="0" marR="0">
              <a:lnSpc>
                <a:spcPct val="107000"/>
              </a:lnSpc>
              <a:spcBef>
                <a:spcPts val="0"/>
              </a:spcBef>
              <a:spcAft>
                <a:spcPts val="800"/>
              </a:spcAft>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received a ton of pre- migration, migration, and post-migration help from the FastTrack for Azure team as well, which was a huge benefit to them during the migration process.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05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12:30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26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We have a rich portfolio of operational databases on Azure that are </a:t>
            </a:r>
            <a:r>
              <a:rPr lang="en-US" sz="882" b="1" kern="1200" dirty="0">
                <a:solidFill>
                  <a:schemeClr val="tx1"/>
                </a:solidFill>
                <a:effectLst/>
                <a:latin typeface="Segoe UI" panose="020B0502040204020203" pitchFamily="34" charset="0"/>
                <a:ea typeface="+mn-ea"/>
                <a:cs typeface="+mn-cs"/>
              </a:rPr>
              <a:t>grounded in choice and flexibility</a:t>
            </a:r>
            <a:r>
              <a:rPr lang="en-US" sz="882" kern="1200" dirty="0">
                <a:solidFill>
                  <a:schemeClr val="tx1"/>
                </a:solidFill>
                <a:effectLst/>
                <a:latin typeface="Segoe UI" panose="020B0502040204020203" pitchFamily="34" charset="0"/>
                <a:ea typeface="+mn-ea"/>
                <a:cs typeface="+mn-cs"/>
              </a:rPr>
              <a:t>. </a:t>
            </a:r>
            <a:r>
              <a:rPr lang="en-US" sz="800" dirty="0"/>
              <a:t>We want customers to have the right tool for every use case they encounter. </a:t>
            </a:r>
          </a:p>
          <a:p>
            <a:endParaRPr lang="en-US" sz="882" kern="1200" dirty="0">
              <a:solidFill>
                <a:schemeClr val="tx1"/>
              </a:solidFill>
              <a:effectLst/>
              <a:latin typeface="Segoe UI" panose="020B0502040204020203" pitchFamily="34" charset="0"/>
              <a:ea typeface="+mn-ea"/>
              <a:cs typeface="+mn-cs"/>
            </a:endParaRPr>
          </a:p>
          <a:p>
            <a:r>
              <a:rPr lang="en-US" sz="1200" i="1" kern="1200" dirty="0">
                <a:solidFill>
                  <a:schemeClr val="tx1"/>
                </a:solidFill>
                <a:effectLst/>
                <a:latin typeface="+mn-lt"/>
                <a:ea typeface="+mn-ea"/>
                <a:cs typeface="+mn-cs"/>
              </a:rPr>
              <a:t>&lt;Detailed descriptions of each database service for reference&gt;</a:t>
            </a:r>
          </a:p>
          <a:p>
            <a:r>
              <a:rPr lang="en-US" sz="1200" b="1" i="0" u="none" strike="noStrike" kern="1200" dirty="0">
                <a:solidFill>
                  <a:schemeClr val="tx1"/>
                </a:solidFill>
                <a:effectLst/>
                <a:latin typeface="+mn-lt"/>
                <a:ea typeface="+mn-ea"/>
                <a:cs typeface="+mn-cs"/>
              </a:rPr>
              <a:t>Azure SQL Database</a:t>
            </a:r>
          </a:p>
          <a:p>
            <a:r>
              <a:rPr lang="en-US" sz="1200" kern="1200" dirty="0">
                <a:solidFill>
                  <a:schemeClr val="tx1"/>
                </a:solidFill>
                <a:effectLst/>
                <a:latin typeface="+mn-lt"/>
                <a:ea typeface="+mn-ea"/>
                <a:cs typeface="+mn-cs"/>
              </a:rPr>
              <a:t>Azure SQL Database is the intelligent, scalable, relational database service that supports modern cloud applications. It’s evergreen and always up to date, with AI-powered and automated features that optimize performance and durability for you. Serverless compute and Hyperscale storage options automatically scale resources on demand, so you can focus on building new applications without worrying about storage size or resource management.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SQL Managed Instance</a:t>
            </a:r>
          </a:p>
          <a:p>
            <a:r>
              <a:rPr lang="en-US" sz="1200" kern="1200" dirty="0">
                <a:solidFill>
                  <a:schemeClr val="tx1"/>
                </a:solidFill>
                <a:effectLst/>
                <a:latin typeface="+mn-lt"/>
                <a:ea typeface="+mn-ea"/>
                <a:cs typeface="+mn-cs"/>
              </a:rPr>
              <a:t>Azure SQL Managed Instance is the intelligent, scalable, cloud database service that combines the broadest SQL Server engine compatibility with all the benefits of a fully managed and evergreen platform as a service. Modernize your existing SQL Server applications at scale with SQL Managed Instance.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Database for PostgreSQL</a:t>
            </a:r>
            <a:r>
              <a:rPr lang="en-US" sz="1200" b="0" i="0" u="none" strike="noStrike" kern="1200" dirty="0">
                <a:solidFill>
                  <a:schemeClr val="tx1"/>
                </a:solidFill>
                <a:effectLst/>
                <a:latin typeface="+mn-lt"/>
                <a:ea typeface="+mn-ea"/>
                <a:cs typeface="+mn-cs"/>
              </a:rPr>
              <a:t> is a relational </a:t>
            </a:r>
            <a:r>
              <a:rPr lang="en-US" sz="1200" b="1" i="0" u="none" strike="noStrike" kern="1200" dirty="0">
                <a:solidFill>
                  <a:schemeClr val="tx1"/>
                </a:solidFill>
                <a:effectLst/>
                <a:latin typeface="+mn-lt"/>
                <a:ea typeface="+mn-ea"/>
                <a:cs typeface="+mn-cs"/>
              </a:rPr>
              <a:t>database</a:t>
            </a:r>
            <a:r>
              <a:rPr lang="en-US" sz="1200" b="0" i="0" u="none" strike="noStrike" kern="1200" dirty="0">
                <a:solidFill>
                  <a:schemeClr val="tx1"/>
                </a:solidFill>
                <a:effectLst/>
                <a:latin typeface="+mn-lt"/>
                <a:ea typeface="+mn-ea"/>
                <a:cs typeface="+mn-cs"/>
              </a:rPr>
              <a:t> service based on the open-source </a:t>
            </a:r>
            <a:r>
              <a:rPr lang="en-US" sz="1200" b="1" i="0" u="none" strike="noStrike" kern="1200" dirty="0">
                <a:solidFill>
                  <a:schemeClr val="tx1"/>
                </a:solidFill>
                <a:effectLst/>
                <a:latin typeface="+mn-lt"/>
                <a:ea typeface="+mn-ea"/>
                <a:cs typeface="+mn-cs"/>
              </a:rPr>
              <a:t>Postgres database</a:t>
            </a:r>
            <a:r>
              <a:rPr lang="en-US" sz="1200" b="0" i="0" u="none" strike="noStrike" kern="1200" dirty="0">
                <a:solidFill>
                  <a:schemeClr val="tx1"/>
                </a:solidFill>
                <a:effectLst/>
                <a:latin typeface="+mn-lt"/>
                <a:ea typeface="+mn-ea"/>
                <a:cs typeface="+mn-cs"/>
              </a:rPr>
              <a:t> engine. It's a fully managed </a:t>
            </a:r>
            <a:r>
              <a:rPr lang="en-US" sz="1200" b="1" i="0" u="none" strike="noStrike" kern="1200" dirty="0">
                <a:solidFill>
                  <a:schemeClr val="tx1"/>
                </a:solidFill>
                <a:effectLst/>
                <a:latin typeface="+mn-lt"/>
                <a:ea typeface="+mn-ea"/>
                <a:cs typeface="+mn-cs"/>
              </a:rPr>
              <a:t>database</a:t>
            </a:r>
            <a:r>
              <a:rPr lang="en-US" sz="1200" b="0" i="0" u="none" strike="noStrike" kern="1200" dirty="0">
                <a:solidFill>
                  <a:schemeClr val="tx1"/>
                </a:solidFill>
                <a:effectLst/>
                <a:latin typeface="+mn-lt"/>
                <a:ea typeface="+mn-ea"/>
                <a:cs typeface="+mn-cs"/>
              </a:rPr>
              <a:t> as a service offering that can handle mission-critical workloads with predictable performance, security, high availability, and dynamic scalability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Database for MySQL</a:t>
            </a:r>
            <a:r>
              <a:rPr lang="en-US" sz="1200" b="0" i="0" u="none" strike="noStrike" kern="1200" dirty="0">
                <a:solidFill>
                  <a:schemeClr val="tx1"/>
                </a:solidFill>
                <a:effectLst/>
                <a:latin typeface="+mn-lt"/>
                <a:ea typeface="+mn-ea"/>
                <a:cs typeface="+mn-cs"/>
              </a:rPr>
              <a:t> is a relational </a:t>
            </a:r>
            <a:r>
              <a:rPr lang="en-US" sz="1200" b="1" i="0" u="none" strike="noStrike" kern="1200" dirty="0">
                <a:solidFill>
                  <a:schemeClr val="tx1"/>
                </a:solidFill>
                <a:effectLst/>
                <a:latin typeface="+mn-lt"/>
                <a:ea typeface="+mn-ea"/>
                <a:cs typeface="+mn-cs"/>
              </a:rPr>
              <a:t>database</a:t>
            </a:r>
            <a:r>
              <a:rPr lang="en-US" sz="1200" b="0" i="0" u="none" strike="noStrike" kern="1200" dirty="0">
                <a:solidFill>
                  <a:schemeClr val="tx1"/>
                </a:solidFill>
                <a:effectLst/>
                <a:latin typeface="+mn-lt"/>
                <a:ea typeface="+mn-ea"/>
                <a:cs typeface="+mn-cs"/>
              </a:rPr>
              <a:t> service based on the open-source </a:t>
            </a:r>
            <a:r>
              <a:rPr lang="en-US" sz="1200" b="1" i="0" u="none" strike="noStrike" kern="1200" dirty="0">
                <a:solidFill>
                  <a:schemeClr val="tx1"/>
                </a:solidFill>
                <a:effectLst/>
                <a:latin typeface="+mn-lt"/>
                <a:ea typeface="+mn-ea"/>
                <a:cs typeface="+mn-cs"/>
              </a:rPr>
              <a:t>MySQL</a:t>
            </a:r>
            <a:r>
              <a:rPr lang="en-US" sz="1200" b="0" i="0" u="none" strike="noStrike" kern="1200" dirty="0">
                <a:solidFill>
                  <a:schemeClr val="tx1"/>
                </a:solidFill>
                <a:effectLst/>
                <a:latin typeface="+mn-lt"/>
                <a:ea typeface="+mn-ea"/>
                <a:cs typeface="+mn-cs"/>
              </a:rPr>
              <a:t> Server engine. It's a fully managed </a:t>
            </a:r>
            <a:r>
              <a:rPr lang="en-US" sz="1200" b="1" i="0" u="none" strike="noStrike" kern="1200" dirty="0">
                <a:solidFill>
                  <a:schemeClr val="tx1"/>
                </a:solidFill>
                <a:effectLst/>
                <a:latin typeface="+mn-lt"/>
                <a:ea typeface="+mn-ea"/>
                <a:cs typeface="+mn-cs"/>
              </a:rPr>
              <a:t>database</a:t>
            </a:r>
            <a:r>
              <a:rPr lang="en-US" sz="1200" b="0" i="0" u="none" strike="noStrike" kern="1200" dirty="0">
                <a:solidFill>
                  <a:schemeClr val="tx1"/>
                </a:solidFill>
                <a:effectLst/>
                <a:latin typeface="+mn-lt"/>
                <a:ea typeface="+mn-ea"/>
                <a:cs typeface="+mn-cs"/>
              </a:rPr>
              <a:t> as a service offering that can handle mission-critical workloads with predictable performance and dynamic scalability.</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Database for MariaDB </a:t>
            </a:r>
            <a:r>
              <a:rPr lang="en-US" sz="1200" b="0" i="0" u="none" strike="noStrike" kern="1200" dirty="0">
                <a:solidFill>
                  <a:schemeClr val="tx1"/>
                </a:solidFill>
                <a:effectLst/>
                <a:latin typeface="+mn-lt"/>
                <a:ea typeface="+mn-ea"/>
                <a:cs typeface="+mn-cs"/>
              </a:rPr>
              <a:t>is a relational database service in the Microsoft cloud. Azure Database for MariaDB is based on the </a:t>
            </a:r>
            <a:r>
              <a:rPr lang="en-US" sz="1200" b="0" i="0" u="sng" strike="noStrike" kern="1200" dirty="0">
                <a:solidFill>
                  <a:schemeClr val="tx1"/>
                </a:solidFill>
                <a:effectLst/>
                <a:latin typeface="+mn-lt"/>
                <a:ea typeface="+mn-ea"/>
                <a:cs typeface="+mn-cs"/>
                <a:hlinkClick r:id="rId3"/>
              </a:rPr>
              <a:t>MariaDB community edition</a:t>
            </a:r>
            <a:r>
              <a:rPr lang="en-US" sz="1200" b="0" i="0" u="none" strike="noStrike" kern="1200" dirty="0">
                <a:solidFill>
                  <a:schemeClr val="tx1"/>
                </a:solidFill>
                <a:effectLst/>
                <a:latin typeface="+mn-lt"/>
                <a:ea typeface="+mn-ea"/>
                <a:cs typeface="+mn-cs"/>
              </a:rPr>
              <a:t> (available under the GPLv2 license) database engine, version 10.2 and 10.3.</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Cosmos DB</a:t>
            </a:r>
          </a:p>
          <a:p>
            <a:r>
              <a:rPr lang="en-US" sz="1200" b="0" i="0" u="none" strike="noStrike" kern="1200" dirty="0">
                <a:solidFill>
                  <a:schemeClr val="tx1"/>
                </a:solidFill>
                <a:effectLst/>
                <a:latin typeface="+mn-lt"/>
                <a:ea typeface="+mn-ea"/>
                <a:cs typeface="+mn-cs"/>
              </a:rPr>
              <a:t>Azure Cosmos DB is a globally distributed database service. It supports schema-less data that lets you build highly responsive and </a:t>
            </a:r>
            <a:r>
              <a:rPr lang="en-US" sz="1200" b="1" i="0" u="none" strike="noStrike" kern="1200" dirty="0">
                <a:solidFill>
                  <a:schemeClr val="tx1"/>
                </a:solidFill>
                <a:effectLst/>
                <a:latin typeface="+mn-lt"/>
                <a:ea typeface="+mn-ea"/>
                <a:cs typeface="+mn-cs"/>
              </a:rPr>
              <a:t>Always On</a:t>
            </a:r>
            <a:r>
              <a:rPr lang="en-US" sz="1200" b="0" i="0" u="none" strike="noStrike" kern="1200" dirty="0">
                <a:solidFill>
                  <a:schemeClr val="tx1"/>
                </a:solidFill>
                <a:effectLst/>
                <a:latin typeface="+mn-lt"/>
                <a:ea typeface="+mn-ea"/>
                <a:cs typeface="+mn-cs"/>
              </a:rPr>
              <a:t> applications to support constantly changing data. You can use this feature to store data that is updated and maintained by users around the world. The following illustration shows a sample Azure Cosmos DB database that's used to store data that's accessed by people located across the globe.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11/30/2022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Azure is the cloud that lets you turn ideas into solutions with more than 100 services to build, deploy, and manage </a:t>
            </a:r>
            <a:r>
              <a:rPr lang="en-US" sz="1200" b="0" i="0" u="none" strike="noStrike" kern="1200" dirty="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dirty="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t>In the world of data, we are committed to </a:t>
            </a:r>
            <a:r>
              <a:rPr lang="en-US" sz="1200" kern="1200" dirty="0">
                <a:solidFill>
                  <a:schemeClr val="tx1"/>
                </a:solidFill>
                <a:effectLst/>
                <a:latin typeface="+mn-lt"/>
                <a:ea typeface="+mn-ea"/>
                <a:cs typeface="+mn-cs"/>
              </a:rPr>
              <a:t>empowering organizations to build on their terms with flexibility and choice, and that includes the </a:t>
            </a:r>
            <a:r>
              <a:rPr lang="en-US" sz="1200" b="1" kern="1200" dirty="0">
                <a:solidFill>
                  <a:schemeClr val="tx1"/>
                </a:solidFill>
                <a:effectLst/>
                <a:latin typeface="+mn-lt"/>
                <a:ea typeface="+mn-ea"/>
                <a:cs typeface="+mn-cs"/>
              </a:rPr>
              <a:t>freedom to operate anywhere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dirty="0">
                <a:solidFill>
                  <a:schemeClr val="tx1"/>
                </a:solidFill>
                <a:effectLst/>
                <a:latin typeface="+mn-lt"/>
                <a:ea typeface="+mn-ea"/>
                <a:cs typeface="+mn-cs"/>
              </a:rPr>
              <a:t>layers of security with built-in controls </a:t>
            </a:r>
            <a:r>
              <a:rPr lang="en-US" sz="1200" kern="1200" dirty="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dirty="0"/>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Break through the resource constraints of modern application development with </a:t>
            </a:r>
            <a:r>
              <a:rPr lang="en-US" sz="1200" b="1" kern="1200" dirty="0">
                <a:solidFill>
                  <a:schemeClr val="tx1"/>
                </a:solidFill>
                <a:effectLst/>
                <a:latin typeface="+mn-lt"/>
                <a:ea typeface="+mn-ea"/>
                <a:cs typeface="+mn-cs"/>
              </a:rPr>
              <a:t>limitless scale</a:t>
            </a:r>
            <a:r>
              <a:rPr lang="en-US" sz="1200" kern="1200" dirty="0">
                <a:solidFill>
                  <a:schemeClr val="tx1"/>
                </a:solidFill>
                <a:effectLst/>
                <a:latin typeface="+mn-lt"/>
                <a:ea typeface="+mn-ea"/>
                <a:cs typeface="+mn-cs"/>
              </a:rPr>
              <a:t> that goes </a:t>
            </a:r>
            <a:r>
              <a:rPr lang="en-US" sz="1200" u="sng" kern="1200" dirty="0">
                <a:solidFill>
                  <a:schemeClr val="tx1"/>
                </a:solidFill>
                <a:effectLst/>
                <a:latin typeface="+mn-lt"/>
                <a:ea typeface="+mn-ea"/>
                <a:cs typeface="+mn-cs"/>
                <a:hlinkClick r:id="rId3"/>
              </a:rPr>
              <a:t>far beyond other cloud providers</a:t>
            </a:r>
            <a:r>
              <a:rPr lang="en-US" sz="1200" u="sng"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Modernize existing apps or build new apps on Azure with </a:t>
            </a:r>
            <a:r>
              <a:rPr lang="en-US" sz="1200" b="1" kern="1200" dirty="0">
                <a:solidFill>
                  <a:schemeClr val="tx1"/>
                </a:solidFill>
                <a:effectLst/>
                <a:latin typeface="+mn-lt"/>
                <a:ea typeface="+mn-ea"/>
                <a:cs typeface="+mn-cs"/>
              </a:rPr>
              <a:t>built-in, AI-based technologies</a:t>
            </a:r>
            <a:r>
              <a:rPr lang="en-US" sz="1200" kern="1200" dirty="0">
                <a:solidFill>
                  <a:schemeClr val="tx1"/>
                </a:solidFill>
                <a:effectLst/>
                <a:latin typeface="+mn-lt"/>
                <a:ea typeface="+mn-ea"/>
                <a:cs typeface="+mn-cs"/>
              </a:rPr>
              <a:t> that power new customer experiences. </a:t>
            </a:r>
            <a:endParaRPr lang="en-US" sz="1200" u="sng" kern="1200" dirty="0">
              <a:solidFill>
                <a:schemeClr val="tx1"/>
              </a:solidFill>
              <a:effectLst/>
              <a:latin typeface="+mn-lt"/>
              <a:ea typeface="+mn-ea"/>
              <a:cs typeface="+mn-cs"/>
            </a:endParaRPr>
          </a:p>
          <a:p>
            <a:endParaRPr lang="en-US" sz="1200" dirty="0"/>
          </a:p>
          <a:p>
            <a:r>
              <a:rPr lang="en-US" sz="1200" dirty="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12:30 PM</a:t>
            </a:fld>
            <a:endParaRPr kumimoji="0" lang="en-US" sz="2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2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228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srgbClr val="75757A"/>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kumimoji="0" lang="en-US" sz="1200" b="0" i="0" u="none" strike="noStrike" kern="1200" cap="none" spc="0" normalizeH="0" baseline="0" noProof="0" dirty="0">
              <a:ln>
                <a:noFill/>
              </a:ln>
              <a:solidFill>
                <a:srgbClr val="75757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http://www.oracle.com/us/products/mysql/mysql-wp-top10-webbased-apps-461054.pdf</a:t>
            </a:r>
            <a:endParaRPr kumimoji="0" lang="en-US" sz="1200" b="0" i="0" u="none" strike="noStrike" kern="1200" cap="none" spc="0" normalizeH="0" baseline="0" noProof="0" dirty="0">
              <a:ln>
                <a:noFill/>
              </a:ln>
              <a:solidFill>
                <a:srgbClr val="75757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srgbClr val="75757A"/>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https://db-engines.com/en/blog_post/77</a:t>
            </a:r>
            <a:endParaRPr kumimoji="0" lang="en-US" sz="1200" b="0" i="0" u="none" strike="noStrike" kern="1200" cap="none" spc="0" normalizeH="0" baseline="0" noProof="0" dirty="0">
              <a:ln>
                <a:noFill/>
              </a:ln>
              <a:solidFill>
                <a:srgbClr val="75757A"/>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44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612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partnered with the Enterprise Strategy Group to validate the cost savings, operational efficiency, and improved business agility that customers reported when migrating their on-premises MySQL instances to Azure Database for MySQL Flexible Server and the TOP-LEVEL FINDINGS from ESG’s model FOUND THAT Azure Database for MySQL provided UP TO a 48% LOWER TOTAL COST over a three-year period to deliver the services to host, secure, and protect MySQL instances.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included an enormous 93% reduction in the operational cost to deploy, manage, and maintain MySQL instances on an on-premises environment. Azure Database for MySQL offloads the majority of the work currently performed by developers, which reduces the EXPECTED cost to administer, tune, secure, protect, and maintain the MySQL databases by UP TO 86%.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These savings equate to roughly 4 full-time developers’ worth of PRODUCTIVITY SAVED, which equates to a 20% increase in development capacity, resulting in $15.5M dollars in additional expected revenue for the organization.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is a perfect example of how Azure managed open source databases can reduce your total cost of ownership when migrating your workloads to Azure. </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4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Azure Database for MySQL is a cost effective, fully managed MySQL database service in Azure which is easy to provision and scale. Customers and developers can focus on application development instead of managing the infrastructure, operating system, MySQL software, and so on. </a:t>
            </a:r>
          </a:p>
          <a:p>
            <a:pPr marL="171450" indent="-171450">
              <a:buFontTx/>
              <a:buChar char="-"/>
            </a:pPr>
            <a:r>
              <a:rPr lang="en-US" dirty="0">
                <a:cs typeface="Calibri"/>
              </a:rPr>
              <a:t>Azure Database for MySQL works with PHP, Java, Python, Node.JS, Ruby, .NET, and applications can be hosted in Azure App Service, Azure Kubernetes Service, and Spring Cloud. There is also a great integration to other Azure services, including the end-to-end data platform and the AI services such as Cognitive Services which all can be used when building innovative, intelligent solutions. </a:t>
            </a:r>
          </a:p>
          <a:p>
            <a:pPr marL="171450" indent="-171450">
              <a:buFontTx/>
              <a:buChar char="-"/>
            </a:pPr>
            <a:r>
              <a:rPr lang="en-US" dirty="0">
                <a:cs typeface="Calibri"/>
              </a:rPr>
              <a:t>Customers and developers will be able to build and deploy their data centric applications with the security and privacy controls required to innovate with confidence</a:t>
            </a:r>
          </a:p>
          <a:p>
            <a:pPr marL="171450" indent="-171450">
              <a:buFontTx/>
              <a:buChar char="-"/>
            </a:pPr>
            <a:endParaRPr lang="en-US" dirty="0">
              <a:cs typeface="Calibri"/>
            </a:endParaRPr>
          </a:p>
          <a:p>
            <a:endParaRPr lang="en-US" dirty="0">
              <a:cs typeface="Calibri"/>
            </a:endParaRPr>
          </a:p>
          <a:p>
            <a:pPr marL="0" indent="0">
              <a:buFontTx/>
              <a:buNone/>
            </a:pPr>
            <a:r>
              <a:rPr lang="en-US" dirty="0">
                <a:cs typeface="Calibri"/>
              </a:rPr>
              <a:t>¹ - aka.ms/</a:t>
            </a:r>
            <a:r>
              <a:rPr lang="en-US" dirty="0" err="1">
                <a:cs typeface="Calibri"/>
              </a:rPr>
              <a:t>mysqlflexibletco</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8125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49056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228" indent="-285640">
              <a:buFont typeface="Arial" panose="020B0604020202020204" pitchFamily="34" charset="0"/>
              <a:buChar char="•"/>
              <a:defRPr sz="1600"/>
            </a:lvl2pPr>
            <a:lvl3pPr marL="457025" indent="0">
              <a:buNone/>
              <a:defRPr sz="1200"/>
            </a:lvl3pPr>
            <a:lvl4pPr marL="685537" indent="0">
              <a:buNone/>
              <a:defRPr sz="1100"/>
            </a:lvl4pPr>
            <a:lvl5pPr marL="914049"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339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2"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512" indent="0">
              <a:buNone/>
              <a:defRPr sz="1400">
                <a:solidFill>
                  <a:schemeClr val="bg1"/>
                </a:solidFill>
              </a:defRPr>
            </a:lvl2pPr>
            <a:lvl3pPr marL="457025" indent="0">
              <a:buNone/>
              <a:defRPr sz="1100">
                <a:solidFill>
                  <a:schemeClr val="bg1"/>
                </a:solidFill>
              </a:defRPr>
            </a:lvl3pPr>
            <a:lvl4pPr marL="685537" indent="0">
              <a:buNone/>
              <a:defRPr sz="1050">
                <a:solidFill>
                  <a:schemeClr val="bg1"/>
                </a:solidFill>
              </a:defRPr>
            </a:lvl4pPr>
            <a:lvl5pPr marL="914049"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1"/>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74415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241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158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7943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5666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817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20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439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378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71110CD5-643B-43C1-AFCB-C75521E3A654}"/>
              </a:ext>
            </a:extLst>
          </p:cNvPr>
          <p:cNvSpPr>
            <a:spLocks noGrp="1"/>
          </p:cNvSpPr>
          <p:nvPr>
            <p:ph sz="quarter" idx="10"/>
          </p:nvPr>
        </p:nvSpPr>
        <p:spPr>
          <a:xfrm>
            <a:off x="6400800" y="352425"/>
            <a:ext cx="2462213"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4B4FA098-B3FD-43A9-9987-3A8EC9774A9F}"/>
              </a:ext>
            </a:extLst>
          </p:cNvPr>
          <p:cNvSpPr>
            <a:spLocks noGrp="1"/>
          </p:cNvSpPr>
          <p:nvPr>
            <p:ph sz="quarter" idx="11"/>
          </p:nvPr>
        </p:nvSpPr>
        <p:spPr>
          <a:xfrm>
            <a:off x="6400800" y="1266825"/>
            <a:ext cx="2462213"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4AA9AB94-7AC8-4A40-8556-17771650D35A}"/>
              </a:ext>
            </a:extLst>
          </p:cNvPr>
          <p:cNvSpPr>
            <a:spLocks noGrp="1"/>
          </p:cNvSpPr>
          <p:nvPr>
            <p:ph sz="quarter" idx="12"/>
          </p:nvPr>
        </p:nvSpPr>
        <p:spPr>
          <a:xfrm>
            <a:off x="6400800" y="2181225"/>
            <a:ext cx="2279650"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A109B553-4DAF-4E1F-A5D2-038D76EDEDF1}"/>
              </a:ext>
            </a:extLst>
          </p:cNvPr>
          <p:cNvSpPr>
            <a:spLocks noGrp="1"/>
          </p:cNvSpPr>
          <p:nvPr>
            <p:ph sz="quarter" idx="13"/>
          </p:nvPr>
        </p:nvSpPr>
        <p:spPr>
          <a:xfrm>
            <a:off x="6400800" y="3095625"/>
            <a:ext cx="2279650"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C05ADC9-466B-4039-90C6-6E46147B7949}"/>
              </a:ext>
            </a:extLst>
          </p:cNvPr>
          <p:cNvSpPr>
            <a:spLocks noGrp="1"/>
          </p:cNvSpPr>
          <p:nvPr>
            <p:ph sz="quarter" idx="14"/>
          </p:nvPr>
        </p:nvSpPr>
        <p:spPr>
          <a:xfrm>
            <a:off x="6400800" y="4219575"/>
            <a:ext cx="2462213" cy="84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6117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4555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43881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1"/>
            <a:ext cx="11655840" cy="663263"/>
          </a:xfrm>
        </p:spPr>
        <p:txBody>
          <a:bodyPr/>
          <a:lstStyle>
            <a:lvl1pPr marL="0" algn="l" defTabSz="895347" rtl="0" eaLnBrk="1" latinLnBrk="0" hangingPunct="1">
              <a:spcBef>
                <a:spcPct val="0"/>
              </a:spcBef>
              <a:buNone/>
              <a:defRPr lang="en-US" sz="4308"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562082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9158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10519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6548" y="6597352"/>
            <a:ext cx="4827679"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2899596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0971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5628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3304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037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400283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lvl1pPr>
              <a:defRPr sz="36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55921" y="0"/>
            <a:ext cx="5636080" cy="6858000"/>
          </a:xfrm>
        </p:spPr>
        <p:txBody>
          <a:bodyPr/>
          <a:lstStyle/>
          <a:p>
            <a:endParaRPr lang="en-US"/>
          </a:p>
        </p:txBody>
      </p:sp>
    </p:spTree>
    <p:extLst>
      <p:ext uri="{BB962C8B-B14F-4D97-AF65-F5344CB8AC3E}">
        <p14:creationId xmlns:p14="http://schemas.microsoft.com/office/powerpoint/2010/main" val="1354546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2083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6555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617520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0190181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298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008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8764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64173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9554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377280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20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397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50726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503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759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682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7020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7815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332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78857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867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556644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930164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0213697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21081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975904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8AC45D0-0B1B-4BCA-A90B-DEC97A2B812B}"/>
              </a:ext>
            </a:extLst>
          </p:cNvPr>
          <p:cNvSpPr>
            <a:spLocks noGrp="1"/>
          </p:cNvSpPr>
          <p:nvPr>
            <p:ph sz="quarter" idx="12"/>
          </p:nvPr>
        </p:nvSpPr>
        <p:spPr>
          <a:xfrm>
            <a:off x="1346200" y="4870450"/>
            <a:ext cx="2732088" cy="221599"/>
          </a:xfrm>
        </p:spPr>
        <p:txBody>
          <a:bodyPr/>
          <a:lstStyle/>
          <a:p>
            <a:pPr lvl="0"/>
            <a:r>
              <a:rPr lang="en-US" dirty="0"/>
              <a:t>Click to edit Master text styles</a:t>
            </a:r>
          </a:p>
        </p:txBody>
      </p:sp>
    </p:spTree>
    <p:extLst>
      <p:ext uri="{BB962C8B-B14F-4D97-AF65-F5344CB8AC3E}">
        <p14:creationId xmlns:p14="http://schemas.microsoft.com/office/powerpoint/2010/main" val="3774025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5022792-EA3B-4386-AECB-F24BE54D6B3A}"/>
              </a:ext>
            </a:extLst>
          </p:cNvPr>
          <p:cNvSpPr>
            <a:spLocks noGrp="1"/>
          </p:cNvSpPr>
          <p:nvPr>
            <p:ph sz="quarter" idx="12"/>
          </p:nvPr>
        </p:nvSpPr>
        <p:spPr>
          <a:xfrm>
            <a:off x="1489075" y="4664075"/>
            <a:ext cx="2959100" cy="221599"/>
          </a:xfrm>
        </p:spPr>
        <p:txBody>
          <a:bodyPr/>
          <a:lstStyle/>
          <a:p>
            <a:pPr lvl="0"/>
            <a:r>
              <a:rPr lang="en-US" dirty="0"/>
              <a:t>Click to edit Master text styles</a:t>
            </a:r>
          </a:p>
        </p:txBody>
      </p:sp>
    </p:spTree>
    <p:extLst>
      <p:ext uri="{BB962C8B-B14F-4D97-AF65-F5344CB8AC3E}">
        <p14:creationId xmlns:p14="http://schemas.microsoft.com/office/powerpoint/2010/main" val="54026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80180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011" r="15416"/>
          <a:stretch/>
        </p:blipFill>
        <p:spPr>
          <a:xfrm>
            <a:off x="5343524" y="0"/>
            <a:ext cx="6848475" cy="6858000"/>
          </a:xfrm>
          <a:prstGeom prst="rect">
            <a:avLst/>
          </a:prstGeom>
        </p:spPr>
      </p:pic>
    </p:spTree>
    <p:extLst>
      <p:ext uri="{BB962C8B-B14F-4D97-AF65-F5344CB8AC3E}">
        <p14:creationId xmlns:p14="http://schemas.microsoft.com/office/powerpoint/2010/main" val="3743934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472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597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579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9793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775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769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756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095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83909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2593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08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4461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368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8215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5231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8734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58922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95830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4227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7182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7455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999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9075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34BF051-FDB4-4E25-A189-0E33FC734473}"/>
              </a:ext>
            </a:extLst>
          </p:cNvPr>
          <p:cNvSpPr>
            <a:spLocks noGrp="1"/>
          </p:cNvSpPr>
          <p:nvPr>
            <p:ph sz="quarter" idx="11"/>
          </p:nvPr>
        </p:nvSpPr>
        <p:spPr>
          <a:xfrm>
            <a:off x="5916613" y="1427163"/>
            <a:ext cx="1495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2262337F-3905-456C-B2F5-C7866111915E}"/>
              </a:ext>
            </a:extLst>
          </p:cNvPr>
          <p:cNvSpPr>
            <a:spLocks noGrp="1"/>
          </p:cNvSpPr>
          <p:nvPr>
            <p:ph sz="quarter" idx="12"/>
          </p:nvPr>
        </p:nvSpPr>
        <p:spPr>
          <a:xfrm>
            <a:off x="7745413" y="1427163"/>
            <a:ext cx="168910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58A844D-E6D4-481B-9F8D-3A1DA7D016BE}"/>
              </a:ext>
            </a:extLst>
          </p:cNvPr>
          <p:cNvSpPr>
            <a:spLocks noGrp="1"/>
          </p:cNvSpPr>
          <p:nvPr>
            <p:ph sz="quarter" idx="13"/>
          </p:nvPr>
        </p:nvSpPr>
        <p:spPr>
          <a:xfrm>
            <a:off x="5916613" y="2230438"/>
            <a:ext cx="1495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2CC21687-59C5-49EB-9982-CC9A22C0ABFF}"/>
              </a:ext>
            </a:extLst>
          </p:cNvPr>
          <p:cNvSpPr>
            <a:spLocks noGrp="1"/>
          </p:cNvSpPr>
          <p:nvPr>
            <p:ph sz="quarter" idx="14"/>
          </p:nvPr>
        </p:nvSpPr>
        <p:spPr>
          <a:xfrm>
            <a:off x="7843838" y="2230438"/>
            <a:ext cx="1689100"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85F810DD-FB72-4A64-92D7-BB51506F48FC}"/>
              </a:ext>
            </a:extLst>
          </p:cNvPr>
          <p:cNvSpPr>
            <a:spLocks noGrp="1"/>
          </p:cNvSpPr>
          <p:nvPr>
            <p:ph sz="quarter" idx="15"/>
          </p:nvPr>
        </p:nvSpPr>
        <p:spPr>
          <a:xfrm>
            <a:off x="6234113" y="3200400"/>
            <a:ext cx="13303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239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6776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589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7749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886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783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0229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506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3531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701051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91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444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981782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696690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59439107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11/30/2022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424450913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151508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88ACAC74-A611-4BD2-B8CC-51FA8BF3063E}"/>
              </a:ext>
            </a:extLst>
          </p:cNvPr>
          <p:cNvSpPr>
            <a:spLocks noGrp="1"/>
          </p:cNvSpPr>
          <p:nvPr>
            <p:ph sz="quarter" idx="11"/>
          </p:nvPr>
        </p:nvSpPr>
        <p:spPr>
          <a:xfrm>
            <a:off x="6719888" y="1204913"/>
            <a:ext cx="2554287" cy="1597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346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C8FD786F-847C-423B-BE7F-1A140C3877FC}"/>
              </a:ext>
            </a:extLst>
          </p:cNvPr>
          <p:cNvSpPr>
            <a:spLocks noGrp="1"/>
          </p:cNvSpPr>
          <p:nvPr>
            <p:ph sz="quarter" idx="11"/>
          </p:nvPr>
        </p:nvSpPr>
        <p:spPr>
          <a:xfrm>
            <a:off x="6459538" y="581025"/>
            <a:ext cx="2713037" cy="88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79D9D07-9797-4A70-A61B-BBBE943B0DE8}"/>
              </a:ext>
            </a:extLst>
          </p:cNvPr>
          <p:cNvSpPr>
            <a:spLocks noGrp="1"/>
          </p:cNvSpPr>
          <p:nvPr>
            <p:ph sz="quarter" idx="12"/>
          </p:nvPr>
        </p:nvSpPr>
        <p:spPr>
          <a:xfrm>
            <a:off x="7329488" y="2511425"/>
            <a:ext cx="2816225" cy="1392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113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7712E59F-3365-4BF7-A9DB-958D9DF9381D}"/>
              </a:ext>
            </a:extLst>
          </p:cNvPr>
          <p:cNvSpPr>
            <a:spLocks noGrp="1"/>
          </p:cNvSpPr>
          <p:nvPr>
            <p:ph sz="quarter" idx="11"/>
          </p:nvPr>
        </p:nvSpPr>
        <p:spPr>
          <a:xfrm>
            <a:off x="7489825" y="2032000"/>
            <a:ext cx="2641600" cy="162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556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002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CB63C62-3599-4920-A66C-F72211CA0A06}"/>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5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5689FD2-62CB-431B-9AD9-184E9D176210}"/>
              </a:ext>
            </a:extLst>
          </p:cNvPr>
          <p:cNvSpPr>
            <a:spLocks noGrp="1"/>
          </p:cNvSpPr>
          <p:nvPr>
            <p:ph sz="quarter" idx="18"/>
          </p:nvPr>
        </p:nvSpPr>
        <p:spPr>
          <a:xfrm>
            <a:off x="9763125" y="3589338"/>
            <a:ext cx="16065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0F6D35D-2EF8-41C4-8580-996E4D27F75E}"/>
              </a:ext>
            </a:extLst>
          </p:cNvPr>
          <p:cNvSpPr>
            <a:spLocks noGrp="1"/>
          </p:cNvSpPr>
          <p:nvPr>
            <p:ph sz="quarter" idx="19"/>
          </p:nvPr>
        </p:nvSpPr>
        <p:spPr>
          <a:xfrm>
            <a:off x="1336675" y="5165725"/>
            <a:ext cx="2462213" cy="68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4FBB6F8B-1E18-4342-8EC5-C9EC40AAD34C}"/>
              </a:ext>
              <a:ext uri="{C183D7F6-B498-43B3-948B-1728B52AA6E4}">
                <adec:decorative xmlns:adec="http://schemas.microsoft.com/office/drawing/2017/decorative" val="1"/>
              </a:ext>
            </a:extLst>
          </p:cNvPr>
          <p:cNvCxnSpPr>
            <a:cxnSpLocks/>
          </p:cNvCxnSpPr>
          <p:nvPr userDrawn="1"/>
        </p:nvCxnSpPr>
        <p:spPr>
          <a:xfrm>
            <a:off x="737656"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429D33-FB20-4BE5-ADF2-86F1D20B32FE}"/>
              </a:ext>
              <a:ext uri="{C183D7F6-B498-43B3-948B-1728B52AA6E4}">
                <adec:decorative xmlns:adec="http://schemas.microsoft.com/office/drawing/2017/decorative" val="1"/>
              </a:ext>
            </a:extLst>
          </p:cNvPr>
          <p:cNvCxnSpPr>
            <a:cxnSpLocks/>
          </p:cNvCxnSpPr>
          <p:nvPr userDrawn="1"/>
        </p:nvCxnSpPr>
        <p:spPr>
          <a:xfrm>
            <a:off x="2941360"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D1537F-DD6F-4965-95B1-412EAC2A3E68}"/>
              </a:ext>
              <a:ext uri="{C183D7F6-B498-43B3-948B-1728B52AA6E4}">
                <adec:decorative xmlns:adec="http://schemas.microsoft.com/office/drawing/2017/decorative" val="1"/>
              </a:ext>
            </a:extLst>
          </p:cNvPr>
          <p:cNvCxnSpPr>
            <a:cxnSpLocks/>
          </p:cNvCxnSpPr>
          <p:nvPr userDrawn="1"/>
        </p:nvCxnSpPr>
        <p:spPr>
          <a:xfrm>
            <a:off x="5145064"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A8A02A-4DE0-4E80-9A2F-EA8D6D1B5740}"/>
              </a:ext>
              <a:ext uri="{C183D7F6-B498-43B3-948B-1728B52AA6E4}">
                <adec:decorative xmlns:adec="http://schemas.microsoft.com/office/drawing/2017/decorative" val="1"/>
              </a:ext>
            </a:extLst>
          </p:cNvPr>
          <p:cNvCxnSpPr>
            <a:cxnSpLocks/>
          </p:cNvCxnSpPr>
          <p:nvPr userDrawn="1"/>
        </p:nvCxnSpPr>
        <p:spPr>
          <a:xfrm>
            <a:off x="7348767"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50663F-B1F4-4E96-8DC2-13F83899DACC}"/>
              </a:ext>
              <a:ext uri="{C183D7F6-B498-43B3-948B-1728B52AA6E4}">
                <adec:decorative xmlns:adec="http://schemas.microsoft.com/office/drawing/2017/decorative" val="1"/>
              </a:ext>
            </a:extLst>
          </p:cNvPr>
          <p:cNvCxnSpPr>
            <a:cxnSpLocks/>
          </p:cNvCxnSpPr>
          <p:nvPr userDrawn="1"/>
        </p:nvCxnSpPr>
        <p:spPr>
          <a:xfrm>
            <a:off x="9552472"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5035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21870386-D3DA-4498-8077-0488D41E3C00}"/>
              </a:ext>
              <a:ext uri="{C183D7F6-B498-43B3-948B-1728B52AA6E4}">
                <adec:decorative xmlns:adec="http://schemas.microsoft.com/office/drawing/2017/decorative" val="1"/>
              </a:ext>
            </a:extLst>
          </p:cNvPr>
          <p:cNvCxnSpPr>
            <a:cxnSpLocks/>
          </p:cNvCxnSpPr>
          <p:nvPr userDrawn="1"/>
        </p:nvCxnSpPr>
        <p:spPr>
          <a:xfrm>
            <a:off x="1021643"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8378FC-67DB-4113-AAD4-9DE6FBC70DE9}"/>
              </a:ext>
              <a:ext uri="{C183D7F6-B498-43B3-948B-1728B52AA6E4}">
                <adec:decorative xmlns:adec="http://schemas.microsoft.com/office/drawing/2017/decorative" val="1"/>
              </a:ext>
            </a:extLst>
          </p:cNvPr>
          <p:cNvCxnSpPr>
            <a:cxnSpLocks/>
          </p:cNvCxnSpPr>
          <p:nvPr userDrawn="1"/>
        </p:nvCxnSpPr>
        <p:spPr>
          <a:xfrm>
            <a:off x="4700071"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485F5E-8336-4D67-8103-7FB3616B4915}"/>
              </a:ext>
              <a:ext uri="{C183D7F6-B498-43B3-948B-1728B52AA6E4}">
                <adec:decorative xmlns:adec="http://schemas.microsoft.com/office/drawing/2017/decorative" val="1"/>
              </a:ext>
            </a:extLst>
          </p:cNvPr>
          <p:cNvCxnSpPr>
            <a:cxnSpLocks/>
          </p:cNvCxnSpPr>
          <p:nvPr userDrawn="1"/>
        </p:nvCxnSpPr>
        <p:spPr>
          <a:xfrm>
            <a:off x="838008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2977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1234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6D001A8-F18F-4AA1-BA3D-48A66842E2C8}"/>
              </a:ext>
            </a:extLst>
          </p:cNvPr>
          <p:cNvSpPr>
            <a:spLocks noGrp="1"/>
          </p:cNvSpPr>
          <p:nvPr>
            <p:ph sz="quarter" idx="18"/>
          </p:nvPr>
        </p:nvSpPr>
        <p:spPr>
          <a:xfrm>
            <a:off x="9615488"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EF65010-6C2D-49A6-A76D-7CF0CFA18F64}"/>
              </a:ext>
            </a:extLst>
          </p:cNvPr>
          <p:cNvSpPr>
            <a:spLocks noGrp="1"/>
          </p:cNvSpPr>
          <p:nvPr>
            <p:ph sz="quarter" idx="19"/>
          </p:nvPr>
        </p:nvSpPr>
        <p:spPr>
          <a:xfrm>
            <a:off x="1122363" y="5334000"/>
            <a:ext cx="2008187"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AC13E760-6B4C-45FA-83F3-FBB7E79E8375}"/>
              </a:ext>
            </a:extLst>
          </p:cNvPr>
          <p:cNvSpPr>
            <a:spLocks noGrp="1"/>
          </p:cNvSpPr>
          <p:nvPr>
            <p:ph sz="quarter" idx="20"/>
          </p:nvPr>
        </p:nvSpPr>
        <p:spPr>
          <a:xfrm>
            <a:off x="3698875" y="5154613"/>
            <a:ext cx="1455738"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B5C446B2-10D5-46C8-8335-B2FB7BBCD536}"/>
              </a:ext>
              <a:ext uri="{C183D7F6-B498-43B3-948B-1728B52AA6E4}">
                <adec:decorative xmlns:adec="http://schemas.microsoft.com/office/drawing/2017/decorative" val="1"/>
              </a:ext>
            </a:extLst>
          </p:cNvPr>
          <p:cNvCxnSpPr>
            <a:cxnSpLocks/>
          </p:cNvCxnSpPr>
          <p:nvPr userDrawn="1"/>
        </p:nvCxnSpPr>
        <p:spPr>
          <a:xfrm>
            <a:off x="737656"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D17CC2-BC6A-4BAC-9239-CA801BB1117E}"/>
              </a:ext>
              <a:ext uri="{C183D7F6-B498-43B3-948B-1728B52AA6E4}">
                <adec:decorative xmlns:adec="http://schemas.microsoft.com/office/drawing/2017/decorative" val="1"/>
              </a:ext>
            </a:extLst>
          </p:cNvPr>
          <p:cNvCxnSpPr>
            <a:cxnSpLocks/>
          </p:cNvCxnSpPr>
          <p:nvPr userDrawn="1"/>
        </p:nvCxnSpPr>
        <p:spPr>
          <a:xfrm>
            <a:off x="2941360"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E23D57-22B1-4BEE-A7CF-2FDDEDA9E06D}"/>
              </a:ext>
              <a:ext uri="{C183D7F6-B498-43B3-948B-1728B52AA6E4}">
                <adec:decorative xmlns:adec="http://schemas.microsoft.com/office/drawing/2017/decorative" val="1"/>
              </a:ext>
            </a:extLst>
          </p:cNvPr>
          <p:cNvCxnSpPr>
            <a:cxnSpLocks/>
          </p:cNvCxnSpPr>
          <p:nvPr userDrawn="1"/>
        </p:nvCxnSpPr>
        <p:spPr>
          <a:xfrm>
            <a:off x="5145064"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03EAA-67B1-42DE-9335-3D18FADCB414}"/>
              </a:ext>
              <a:ext uri="{C183D7F6-B498-43B3-948B-1728B52AA6E4}">
                <adec:decorative xmlns:adec="http://schemas.microsoft.com/office/drawing/2017/decorative" val="1"/>
              </a:ext>
            </a:extLst>
          </p:cNvPr>
          <p:cNvCxnSpPr>
            <a:cxnSpLocks/>
          </p:cNvCxnSpPr>
          <p:nvPr userDrawn="1"/>
        </p:nvCxnSpPr>
        <p:spPr>
          <a:xfrm>
            <a:off x="7348767"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84447F-B3A8-403F-B9D0-F91827872C14}"/>
              </a:ext>
              <a:ext uri="{C183D7F6-B498-43B3-948B-1728B52AA6E4}">
                <adec:decorative xmlns:adec="http://schemas.microsoft.com/office/drawing/2017/decorative" val="1"/>
              </a:ext>
            </a:extLst>
          </p:cNvPr>
          <p:cNvCxnSpPr>
            <a:cxnSpLocks/>
          </p:cNvCxnSpPr>
          <p:nvPr userDrawn="1"/>
        </p:nvCxnSpPr>
        <p:spPr>
          <a:xfrm>
            <a:off x="9552472"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7932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DAAADA5-2F5B-4828-8957-E244779E6696}"/>
              </a:ext>
              <a:ext uri="{C183D7F6-B498-43B3-948B-1728B52AA6E4}">
                <adec:decorative xmlns:adec="http://schemas.microsoft.com/office/drawing/2017/decorative" val="1"/>
              </a:ext>
            </a:extLst>
          </p:cNvPr>
          <p:cNvCxnSpPr>
            <a:cxnSpLocks/>
          </p:cNvCxnSpPr>
          <p:nvPr userDrawn="1"/>
        </p:nvCxnSpPr>
        <p:spPr>
          <a:xfrm>
            <a:off x="2788375"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1C1B17-FE93-4D06-B4B3-548D1246277B}"/>
              </a:ext>
              <a:ext uri="{C183D7F6-B498-43B3-948B-1728B52AA6E4}">
                <adec:decorative xmlns:adec="http://schemas.microsoft.com/office/drawing/2017/decorative" val="1"/>
              </a:ext>
            </a:extLst>
          </p:cNvPr>
          <p:cNvCxnSpPr>
            <a:cxnSpLocks/>
          </p:cNvCxnSpPr>
          <p:nvPr userDrawn="1"/>
        </p:nvCxnSpPr>
        <p:spPr>
          <a:xfrm>
            <a:off x="4993021"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3D719A-D542-4B5C-88E8-078C28238C39}"/>
              </a:ext>
              <a:ext uri="{C183D7F6-B498-43B3-948B-1728B52AA6E4}">
                <adec:decorative xmlns:adec="http://schemas.microsoft.com/office/drawing/2017/decorative" val="1"/>
              </a:ext>
            </a:extLst>
          </p:cNvPr>
          <p:cNvCxnSpPr>
            <a:cxnSpLocks/>
          </p:cNvCxnSpPr>
          <p:nvPr userDrawn="1"/>
        </p:nvCxnSpPr>
        <p:spPr>
          <a:xfrm>
            <a:off x="7197667"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4C98B8-7A82-4285-B44E-B3ECF3C1C577}"/>
              </a:ext>
              <a:ext uri="{C183D7F6-B498-43B3-948B-1728B52AA6E4}">
                <adec:decorative xmlns:adec="http://schemas.microsoft.com/office/drawing/2017/decorative" val="1"/>
              </a:ext>
            </a:extLst>
          </p:cNvPr>
          <p:cNvCxnSpPr>
            <a:cxnSpLocks/>
          </p:cNvCxnSpPr>
          <p:nvPr userDrawn="1"/>
        </p:nvCxnSpPr>
        <p:spPr>
          <a:xfrm>
            <a:off x="9402313"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512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99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108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627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96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07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38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3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447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9324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94774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1765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B47E40B-8E25-48A1-A967-1909A2D4C6D5}"/>
              </a:ext>
            </a:extLst>
          </p:cNvPr>
          <p:cNvSpPr>
            <a:spLocks noGrp="1"/>
          </p:cNvSpPr>
          <p:nvPr>
            <p:ph sz="quarter" idx="11"/>
          </p:nvPr>
        </p:nvSpPr>
        <p:spPr>
          <a:xfrm>
            <a:off x="1387475" y="1736725"/>
            <a:ext cx="2376488"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69A1742-87FB-43AA-99C2-1F22A1CA1CF5}"/>
              </a:ext>
            </a:extLst>
          </p:cNvPr>
          <p:cNvSpPr>
            <a:spLocks noGrp="1"/>
          </p:cNvSpPr>
          <p:nvPr>
            <p:ph sz="quarter" idx="12"/>
          </p:nvPr>
        </p:nvSpPr>
        <p:spPr>
          <a:xfrm>
            <a:off x="4098925" y="1736725"/>
            <a:ext cx="1555750" cy="83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CB52A63-E770-4BFD-BAF8-F215D19AF003}"/>
              </a:ext>
            </a:extLst>
          </p:cNvPr>
          <p:cNvSpPr>
            <a:spLocks noGrp="1"/>
          </p:cNvSpPr>
          <p:nvPr>
            <p:ph sz="quarter" idx="13"/>
          </p:nvPr>
        </p:nvSpPr>
        <p:spPr>
          <a:xfrm>
            <a:off x="6096000" y="1736725"/>
            <a:ext cx="2376488"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6732719-3ACA-443E-86BA-3331F4550930}"/>
              </a:ext>
            </a:extLst>
          </p:cNvPr>
          <p:cNvSpPr>
            <a:spLocks noGrp="1"/>
          </p:cNvSpPr>
          <p:nvPr>
            <p:ph sz="quarter" idx="14"/>
          </p:nvPr>
        </p:nvSpPr>
        <p:spPr>
          <a:xfrm>
            <a:off x="9113838" y="1736725"/>
            <a:ext cx="1889125"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942F194B-2003-4407-BA8D-B6E13AF20A40}"/>
              </a:ext>
            </a:extLst>
          </p:cNvPr>
          <p:cNvSpPr>
            <a:spLocks noGrp="1"/>
          </p:cNvSpPr>
          <p:nvPr>
            <p:ph sz="quarter" idx="15"/>
          </p:nvPr>
        </p:nvSpPr>
        <p:spPr>
          <a:xfrm>
            <a:off x="1189038" y="4044950"/>
            <a:ext cx="2408237"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53045067-BBF1-4997-8423-B5DA61E8A4C5}"/>
              </a:ext>
              <a:ext uri="{C183D7F6-B498-43B3-948B-1728B52AA6E4}">
                <adec:decorative xmlns:adec="http://schemas.microsoft.com/office/drawing/2017/decorative" val="1"/>
              </a:ext>
            </a:extLst>
          </p:cNvPr>
          <p:cNvCxnSpPr/>
          <p:nvPr userDrawn="1"/>
        </p:nvCxnSpPr>
        <p:spPr>
          <a:xfrm>
            <a:off x="1634836" y="4183202"/>
            <a:ext cx="8922328" cy="0"/>
          </a:xfrm>
          <a:prstGeom prst="line">
            <a:avLst/>
          </a:prstGeom>
          <a:ln w="25400">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113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916525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83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6522690-85AC-4136-8B5B-093827DF89ED}"/>
              </a:ext>
            </a:extLst>
          </p:cNvPr>
          <p:cNvSpPr>
            <a:spLocks noGrp="1"/>
          </p:cNvSpPr>
          <p:nvPr>
            <p:ph sz="quarter" idx="14"/>
          </p:nvPr>
        </p:nvSpPr>
        <p:spPr>
          <a:xfrm>
            <a:off x="1195388" y="3614738"/>
            <a:ext cx="16891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D84E695-958E-48A8-816B-B90B968CF2E1}"/>
              </a:ext>
            </a:extLst>
          </p:cNvPr>
          <p:cNvSpPr>
            <a:spLocks noGrp="1"/>
          </p:cNvSpPr>
          <p:nvPr>
            <p:ph sz="quarter" idx="15"/>
          </p:nvPr>
        </p:nvSpPr>
        <p:spPr>
          <a:xfrm>
            <a:off x="6096000" y="2476500"/>
            <a:ext cx="2189163" cy="66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2DE3457-B5A1-47D5-8F50-8B5D3B4889E5}"/>
              </a:ext>
            </a:extLst>
          </p:cNvPr>
          <p:cNvSpPr>
            <a:spLocks noGrp="1"/>
          </p:cNvSpPr>
          <p:nvPr>
            <p:ph sz="quarter" idx="16"/>
          </p:nvPr>
        </p:nvSpPr>
        <p:spPr>
          <a:xfrm>
            <a:off x="8496300" y="2097088"/>
            <a:ext cx="1506538" cy="674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B708E8C5-2944-48EF-ADC3-EF6B89AF222A}"/>
              </a:ext>
            </a:extLst>
          </p:cNvPr>
          <p:cNvSpPr>
            <a:spLocks noGrp="1"/>
          </p:cNvSpPr>
          <p:nvPr>
            <p:ph sz="quarter" idx="17"/>
          </p:nvPr>
        </p:nvSpPr>
        <p:spPr>
          <a:xfrm>
            <a:off x="9439275" y="3429000"/>
            <a:ext cx="1660525"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123255AD-BB2F-4B1B-9CD7-04979A438955}"/>
              </a:ext>
            </a:extLst>
          </p:cNvPr>
          <p:cNvSpPr>
            <a:spLocks noGrp="1"/>
          </p:cNvSpPr>
          <p:nvPr>
            <p:ph sz="quarter" idx="18"/>
          </p:nvPr>
        </p:nvSpPr>
        <p:spPr>
          <a:xfrm>
            <a:off x="5289550" y="4600575"/>
            <a:ext cx="2189163" cy="66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0564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F3D9F866-17BA-4802-A6FE-1D5A885CE9F1}"/>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99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17FBCAA-7784-4322-9736-E19CBC6D39F4}"/>
              </a:ext>
            </a:extLst>
          </p:cNvPr>
          <p:cNvSpPr>
            <a:spLocks noGrp="1"/>
          </p:cNvSpPr>
          <p:nvPr>
            <p:ph sz="quarter" idx="13"/>
          </p:nvPr>
        </p:nvSpPr>
        <p:spPr>
          <a:xfrm>
            <a:off x="2166938" y="3429000"/>
            <a:ext cx="2405062" cy="1039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75B9AEE-596B-4298-A362-4DCC216CD891}"/>
              </a:ext>
            </a:extLst>
          </p:cNvPr>
          <p:cNvSpPr>
            <a:spLocks noGrp="1"/>
          </p:cNvSpPr>
          <p:nvPr>
            <p:ph sz="quarter" idx="14"/>
          </p:nvPr>
        </p:nvSpPr>
        <p:spPr>
          <a:xfrm>
            <a:off x="5303838" y="3067050"/>
            <a:ext cx="2095500" cy="84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0FE24DA9-4CF0-4F27-BE7C-5A4BAB73715C}"/>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44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D0A126FE-F294-4291-893D-7990C69E2E3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47264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1AA8E560-8BE7-4DCB-87D5-08CFCB67020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530262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9177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7662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4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330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294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2345285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947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606783" y="6263404"/>
            <a:ext cx="328628" cy="421483"/>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1446377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Title No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098773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2836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7696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9195589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58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F726E17-C482-4D45-ABF3-7570E4B3E2CE}"/>
              </a:ext>
            </a:extLst>
          </p:cNvPr>
          <p:cNvSpPr>
            <a:spLocks noGrp="1"/>
          </p:cNvSpPr>
          <p:nvPr>
            <p:ph sz="quarter" idx="11"/>
          </p:nvPr>
        </p:nvSpPr>
        <p:spPr>
          <a:xfrm>
            <a:off x="1027113" y="1435100"/>
            <a:ext cx="20208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DD07379C-6634-4BFF-AD04-ED7FA782AE96}"/>
              </a:ext>
            </a:extLst>
          </p:cNvPr>
          <p:cNvSpPr>
            <a:spLocks noGrp="1"/>
          </p:cNvSpPr>
          <p:nvPr>
            <p:ph sz="quarter" idx="12"/>
          </p:nvPr>
        </p:nvSpPr>
        <p:spPr>
          <a:xfrm>
            <a:off x="3490913" y="1435100"/>
            <a:ext cx="151447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4C8DCC2-F511-46B0-8910-E0591139859C}"/>
              </a:ext>
            </a:extLst>
          </p:cNvPr>
          <p:cNvSpPr>
            <a:spLocks noGrp="1"/>
          </p:cNvSpPr>
          <p:nvPr>
            <p:ph sz="quarter" idx="13"/>
          </p:nvPr>
        </p:nvSpPr>
        <p:spPr>
          <a:xfrm>
            <a:off x="5511800" y="1435100"/>
            <a:ext cx="1803400"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CFE645F-E7F2-4C5A-A9E9-728AC1F1A2DC}"/>
              </a:ext>
            </a:extLst>
          </p:cNvPr>
          <p:cNvSpPr>
            <a:spLocks noGrp="1"/>
          </p:cNvSpPr>
          <p:nvPr>
            <p:ph sz="quarter" idx="14"/>
          </p:nvPr>
        </p:nvSpPr>
        <p:spPr>
          <a:xfrm>
            <a:off x="7821613" y="1435100"/>
            <a:ext cx="154622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02707E2A-3C4C-4465-A96A-F9FDAB801583}"/>
              </a:ext>
            </a:extLst>
          </p:cNvPr>
          <p:cNvSpPr>
            <a:spLocks noGrp="1"/>
          </p:cNvSpPr>
          <p:nvPr>
            <p:ph sz="quarter" idx="15"/>
          </p:nvPr>
        </p:nvSpPr>
        <p:spPr>
          <a:xfrm>
            <a:off x="9625013" y="1435100"/>
            <a:ext cx="197802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E502678C-6FF0-4535-A1B6-5F4900B9031C}"/>
              </a:ext>
            </a:extLst>
          </p:cNvPr>
          <p:cNvSpPr>
            <a:spLocks noGrp="1"/>
          </p:cNvSpPr>
          <p:nvPr>
            <p:ph sz="quarter" idx="16"/>
          </p:nvPr>
        </p:nvSpPr>
        <p:spPr>
          <a:xfrm>
            <a:off x="1027113" y="3429000"/>
            <a:ext cx="20208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177A2719-31CB-4D88-BACE-2CB95CFDF2B6}"/>
              </a:ext>
            </a:extLst>
          </p:cNvPr>
          <p:cNvSpPr>
            <a:spLocks noGrp="1"/>
          </p:cNvSpPr>
          <p:nvPr>
            <p:ph sz="quarter" idx="17"/>
          </p:nvPr>
        </p:nvSpPr>
        <p:spPr>
          <a:xfrm>
            <a:off x="3490913" y="3429000"/>
            <a:ext cx="16906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46058A18-ACCB-483A-AF33-65727ACBBD9E}"/>
              </a:ext>
            </a:extLst>
          </p:cNvPr>
          <p:cNvSpPr>
            <a:spLocks noGrp="1"/>
          </p:cNvSpPr>
          <p:nvPr>
            <p:ph sz="quarter" idx="18"/>
          </p:nvPr>
        </p:nvSpPr>
        <p:spPr>
          <a:xfrm>
            <a:off x="5511800" y="3429000"/>
            <a:ext cx="1803400"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A3DAB62C-5B1B-4772-AD72-4F9B688A6FE5}"/>
              </a:ext>
            </a:extLst>
          </p:cNvPr>
          <p:cNvSpPr>
            <a:spLocks noGrp="1"/>
          </p:cNvSpPr>
          <p:nvPr>
            <p:ph sz="quarter" idx="19"/>
          </p:nvPr>
        </p:nvSpPr>
        <p:spPr>
          <a:xfrm>
            <a:off x="7645400" y="3429000"/>
            <a:ext cx="1803400"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4180CB0C-A819-4B62-9C96-44D63246FB1F}"/>
              </a:ext>
            </a:extLst>
          </p:cNvPr>
          <p:cNvSpPr>
            <a:spLocks noGrp="1"/>
          </p:cNvSpPr>
          <p:nvPr>
            <p:ph sz="quarter" idx="20"/>
          </p:nvPr>
        </p:nvSpPr>
        <p:spPr>
          <a:xfrm>
            <a:off x="9779000" y="3255963"/>
            <a:ext cx="2020888"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6493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4111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6571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1606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06215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404432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5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139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468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2265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42815808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53627B2B-9F5A-431E-989C-3372F26FA0FE}"/>
              </a:ext>
            </a:extLst>
          </p:cNvPr>
          <p:cNvSpPr>
            <a:spLocks noGrp="1"/>
          </p:cNvSpPr>
          <p:nvPr>
            <p:ph sz="quarter" idx="11"/>
          </p:nvPr>
        </p:nvSpPr>
        <p:spPr>
          <a:xfrm>
            <a:off x="1300163" y="1892300"/>
            <a:ext cx="2228850" cy="1058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931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0726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147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0F81-719B-664B-B63F-E3176E477A03}"/>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3061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63772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92570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146955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387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920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25740881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64726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07832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247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11/30/2022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054021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92841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74990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289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04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84654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85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841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596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7E0B98E-1664-49AC-91EC-63B4F0A4352E}"/>
              </a:ext>
            </a:extLst>
          </p:cNvPr>
          <p:cNvSpPr>
            <a:spLocks noGrp="1"/>
          </p:cNvSpPr>
          <p:nvPr>
            <p:ph sz="quarter" idx="11"/>
          </p:nvPr>
        </p:nvSpPr>
        <p:spPr>
          <a:xfrm>
            <a:off x="7469188" y="1435100"/>
            <a:ext cx="2560637" cy="1012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4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2"/>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2" y="2418334"/>
            <a:ext cx="5146331" cy="1268039"/>
          </a:xfrm>
        </p:spPr>
        <p:txBody>
          <a:bodyPr/>
          <a:lstStyle>
            <a:lvl1pPr marL="0" indent="0">
              <a:spcBef>
                <a:spcPts val="800"/>
              </a:spcBef>
              <a:buNone/>
              <a:defRPr sz="2000"/>
            </a:lvl1pPr>
            <a:lvl2pPr marL="228512" indent="0">
              <a:buNone/>
              <a:defRPr sz="1600"/>
            </a:lvl2pPr>
            <a:lvl3pPr marL="457025" indent="0">
              <a:buNone/>
              <a:defRPr sz="1200"/>
            </a:lvl3pPr>
            <a:lvl4pPr marL="661734" indent="0">
              <a:buNone/>
              <a:defRPr sz="1100"/>
            </a:lvl4pPr>
            <a:lvl5pPr marL="8553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1"/>
            <a:ext cx="6096000" cy="430901"/>
          </a:xfrm>
        </p:spPr>
        <p:txBody>
          <a:bodyPr/>
          <a:lstStyle/>
          <a:p>
            <a:endParaRPr lang="en-US"/>
          </a:p>
        </p:txBody>
      </p:sp>
    </p:spTree>
    <p:extLst>
      <p:ext uri="{BB962C8B-B14F-4D97-AF65-F5344CB8AC3E}">
        <p14:creationId xmlns:p14="http://schemas.microsoft.com/office/powerpoint/2010/main" val="3599111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399896" indent="-399896">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990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399896" indent="-399896">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071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56299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1"/>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2" y="4093482"/>
            <a:ext cx="3900714" cy="184666"/>
          </a:xfrm>
        </p:spPr>
        <p:txBody>
          <a:bodyPr/>
          <a:lstStyle>
            <a:lvl1pPr marL="0" indent="0">
              <a:buNone/>
              <a:defRPr sz="1200" baseline="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7526768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1"/>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13070778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060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545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012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731186"/>
            <a:ext cx="4898137" cy="1239122"/>
          </a:xfrm>
        </p:spPr>
        <p:txBody>
          <a:bodyPr wrap="square">
            <a:spAutoFit/>
          </a:bodyPr>
          <a:lstStyle>
            <a:lvl1pPr marL="0" indent="0">
              <a:lnSpc>
                <a:spcPct val="110000"/>
              </a:lnSpc>
              <a:spcBef>
                <a:spcPts val="1200"/>
              </a:spcBef>
              <a:buNone/>
              <a:defRPr sz="1800">
                <a:latin typeface="+mn-lt"/>
              </a:defRPr>
            </a:lvl1pPr>
            <a:lvl2pPr marL="228512" indent="0">
              <a:buNone/>
              <a:defRPr sz="1600"/>
            </a:lvl2pPr>
            <a:lvl3pPr marL="457025" indent="0">
              <a:buNone/>
              <a:defRPr sz="1200"/>
            </a:lvl3pPr>
            <a:lvl4pPr marL="685537" indent="0">
              <a:buNone/>
              <a:defRPr sz="1100"/>
            </a:lvl4pPr>
            <a:lvl5pPr marL="914049"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8776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2.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3.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theme" Target="../theme/theme5.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theme" Target="../theme/theme6.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image" Target="../media/image13.png"/><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image" Target="../media/image12.tif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image" Target="../media/image11.emf"/><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microsoft.com/office/2007/relationships/hdphoto" Target="../media/hdphoto2.wdp"/><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2872774"/>
      </p:ext>
    </p:extLst>
  </p:cSld>
  <p:clrMap bg1="lt1" tx1="dk1" bg2="lt2" tx2="dk2" accent1="accent1" accent2="accent2" accent3="accent3" accent4="accent4" accent5="accent5" accent6="accent6" hlink="hlink" folHlink="folHlink"/>
  <p:sldLayoutIdLst>
    <p:sldLayoutId id="2147483707" r:id="rId1"/>
    <p:sldLayoutId id="2147483834" r:id="rId2"/>
    <p:sldLayoutId id="2147483835" r:id="rId3"/>
    <p:sldLayoutId id="2147483836" r:id="rId4"/>
    <p:sldLayoutId id="2147483837" r:id="rId5"/>
    <p:sldLayoutId id="2147483887" r:id="rId6"/>
    <p:sldLayoutId id="2147483886" r:id="rId7"/>
    <p:sldLayoutId id="2147483838" r:id="rId8"/>
    <p:sldLayoutId id="2147483839" r:id="rId9"/>
    <p:sldLayoutId id="2147483840" r:id="rId10"/>
    <p:sldLayoutId id="2147483899" r:id="rId11"/>
    <p:sldLayoutId id="2147483841" r:id="rId12"/>
    <p:sldLayoutId id="2147483842" r:id="rId13"/>
    <p:sldLayoutId id="2147483843" r:id="rId14"/>
    <p:sldLayoutId id="2147483844" r:id="rId15"/>
    <p:sldLayoutId id="2147483845" r:id="rId16"/>
    <p:sldLayoutId id="2147483889" r:id="rId17"/>
    <p:sldLayoutId id="2147483846" r:id="rId18"/>
    <p:sldLayoutId id="2147483904" r:id="rId19"/>
    <p:sldLayoutId id="2147483903" r:id="rId20"/>
    <p:sldLayoutId id="2147483902" r:id="rId21"/>
    <p:sldLayoutId id="2147483847" r:id="rId22"/>
    <p:sldLayoutId id="2147483895" r:id="rId23"/>
    <p:sldLayoutId id="2147483894" r:id="rId24"/>
    <p:sldLayoutId id="2147483893" r:id="rId25"/>
    <p:sldLayoutId id="2147483891" r:id="rId26"/>
    <p:sldLayoutId id="2147483890" r:id="rId27"/>
    <p:sldLayoutId id="2147483888"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856" r:id="rId37"/>
    <p:sldLayoutId id="2147483857" r:id="rId38"/>
    <p:sldLayoutId id="2147483858" r:id="rId39"/>
    <p:sldLayoutId id="2147483859" r:id="rId40"/>
    <p:sldLayoutId id="2147483733" r:id="rId41"/>
    <p:sldLayoutId id="2147483734" r:id="rId42"/>
    <p:sldLayoutId id="2147483898" r:id="rId43"/>
    <p:sldLayoutId id="2147483897" r:id="rId44"/>
    <p:sldLayoutId id="2147483896" r:id="rId45"/>
    <p:sldLayoutId id="2147483901" r:id="rId46"/>
    <p:sldLayoutId id="2147483900"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3899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4" r:id="rId5"/>
    <p:sldLayoutId id="2147483802" r:id="rId6"/>
    <p:sldLayoutId id="2147483686" r:id="rId7"/>
    <p:sldLayoutId id="2147483801" r:id="rId8"/>
    <p:sldLayoutId id="2147483685" r:id="rId9"/>
    <p:sldLayoutId id="2147483691" r:id="rId10"/>
    <p:sldLayoutId id="2147483803" r:id="rId11"/>
    <p:sldLayoutId id="2147483692" r:id="rId12"/>
    <p:sldLayoutId id="2147483693" r:id="rId13"/>
    <p:sldLayoutId id="2147483696" r:id="rId14"/>
    <p:sldLayoutId id="2147483698" r:id="rId15"/>
    <p:sldLayoutId id="2147483797" r:id="rId16"/>
    <p:sldLayoutId id="2147483804"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554181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02876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68" r:id="rId29"/>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687074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41"/>
          <a:stretch>
            <a:fillRect/>
          </a:stretch>
        </p:blipFill>
        <p:spPr>
          <a:xfrm>
            <a:off x="10582275" y="6346520"/>
            <a:ext cx="1517649" cy="501497"/>
          </a:xfrm>
          <a:prstGeom prst="rect">
            <a:avLst/>
          </a:prstGeom>
        </p:spPr>
      </p:pic>
      <p:pic>
        <p:nvPicPr>
          <p:cNvPr id="6" name="Picture 5">
            <a:extLst>
              <a:ext uri="{FF2B5EF4-FFF2-40B4-BE49-F238E27FC236}">
                <a16:creationId xmlns:a16="http://schemas.microsoft.com/office/drawing/2014/main" id="{AAC5CCDE-02A6-082E-6A17-7ACED540266B}"/>
              </a:ext>
            </a:extLst>
          </p:cNvPr>
          <p:cNvPicPr>
            <a:picLocks noChangeAspect="1"/>
          </p:cNvPicPr>
          <p:nvPr userDrawn="1"/>
        </p:nvPicPr>
        <p:blipFill rotWithShape="1">
          <a:blip r:embed="rId42">
            <a:extLst>
              <a:ext uri="{BEBA8EAE-BF5A-486C-A8C5-ECC9F3942E4B}">
                <a14:imgProps xmlns:a14="http://schemas.microsoft.com/office/drawing/2010/main">
                  <a14:imgLayer r:embed="rId43">
                    <a14:imgEffect>
                      <a14:brightnessContrast bright="100000"/>
                    </a14:imgEffect>
                  </a14:imgLayer>
                </a14:imgProps>
              </a:ext>
            </a:extLst>
          </a:blip>
          <a:srcRect l="23918"/>
          <a:stretch/>
        </p:blipFill>
        <p:spPr>
          <a:xfrm>
            <a:off x="10945261" y="6346520"/>
            <a:ext cx="1154663" cy="501497"/>
          </a:xfrm>
          <a:prstGeom prst="rect">
            <a:avLst/>
          </a:prstGeom>
        </p:spPr>
      </p:pic>
    </p:spTree>
    <p:extLst>
      <p:ext uri="{BB962C8B-B14F-4D97-AF65-F5344CB8AC3E}">
        <p14:creationId xmlns:p14="http://schemas.microsoft.com/office/powerpoint/2010/main" val="1110159340"/>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 id="2147484005" r:id="rId36"/>
    <p:sldLayoutId id="2147484006" r:id="rId37"/>
    <p:sldLayoutId id="214748400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sv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the-economic-value-of-migrating-and-modernizing-on-premises-instances-to-azure-database-for-mysql-/" TargetMode="External"/><Relationship Id="rId2" Type="http://schemas.openxmlformats.org/officeDocument/2006/relationships/notesSlide" Target="../notesSlides/notesSlide8.xml"/><Relationship Id="rId1" Type="http://schemas.openxmlformats.org/officeDocument/2006/relationships/slideLayout" Target="../slideLayouts/slideLayout155.xml"/><Relationship Id="rId6" Type="http://schemas.openxmlformats.org/officeDocument/2006/relationships/image" Target="../media/image54.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hyperlink" Target="https://aka.ms/MySQLFlexibleTCO" TargetMode="Externa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29.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9.xml"/><Relationship Id="rId4" Type="http://schemas.openxmlformats.org/officeDocument/2006/relationships/image" Target="../media/image66.svg"/></Relationships>
</file>

<file path=ppt/slides/_rels/slide1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29.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5.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23.png"/><Relationship Id="rId21" Type="http://schemas.openxmlformats.org/officeDocument/2006/relationships/image" Target="../media/image89.png"/><Relationship Id="rId7" Type="http://schemas.openxmlformats.org/officeDocument/2006/relationships/image" Target="../media/image77.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17.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16.xml"/><Relationship Id="rId6" Type="http://schemas.openxmlformats.org/officeDocument/2006/relationships/image" Target="../media/image26.svg"/><Relationship Id="rId11" Type="http://schemas.openxmlformats.org/officeDocument/2006/relationships/image" Target="../media/image79.png"/><Relationship Id="rId5" Type="http://schemas.openxmlformats.org/officeDocument/2006/relationships/image" Target="../media/image25.png"/><Relationship Id="rId15" Type="http://schemas.openxmlformats.org/officeDocument/2006/relationships/image" Target="../media/image83.png"/><Relationship Id="rId10" Type="http://schemas.openxmlformats.org/officeDocument/2006/relationships/image" Target="../media/image42.svg"/><Relationship Id="rId19" Type="http://schemas.openxmlformats.org/officeDocument/2006/relationships/image" Target="../media/image87.png"/><Relationship Id="rId4" Type="http://schemas.openxmlformats.org/officeDocument/2006/relationships/image" Target="../media/image24.svg"/><Relationship Id="rId9" Type="http://schemas.openxmlformats.org/officeDocument/2006/relationships/image" Target="../media/image41.png"/><Relationship Id="rId14" Type="http://schemas.openxmlformats.org/officeDocument/2006/relationships/image" Target="../media/image82.svg"/><Relationship Id="rId22" Type="http://schemas.openxmlformats.org/officeDocument/2006/relationships/image" Target="../media/image9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5.xml"/><Relationship Id="rId5" Type="http://schemas.openxmlformats.org/officeDocument/2006/relationships/image" Target="../media/image96.png"/><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jpeg"/><Relationship Id="rId26" Type="http://schemas.openxmlformats.org/officeDocument/2006/relationships/image" Target="../media/image119.jpeg"/><Relationship Id="rId3" Type="http://schemas.openxmlformats.org/officeDocument/2006/relationships/image" Target="../media/image98.svg"/><Relationship Id="rId21" Type="http://schemas.openxmlformats.org/officeDocument/2006/relationships/image" Target="../media/image114.jpeg"/><Relationship Id="rId7" Type="http://schemas.openxmlformats.org/officeDocument/2006/relationships/image" Target="../media/image102.jpe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18.sv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62.svg"/><Relationship Id="rId29" Type="http://schemas.openxmlformats.org/officeDocument/2006/relationships/image" Target="../media/image122.png"/><Relationship Id="rId1" Type="http://schemas.openxmlformats.org/officeDocument/2006/relationships/slideLayout" Target="../slideLayouts/slideLayout129.xml"/><Relationship Id="rId6" Type="http://schemas.openxmlformats.org/officeDocument/2006/relationships/image" Target="../media/image101.jpeg"/><Relationship Id="rId11" Type="http://schemas.openxmlformats.org/officeDocument/2006/relationships/image" Target="../media/image106.jpeg"/><Relationship Id="rId24" Type="http://schemas.openxmlformats.org/officeDocument/2006/relationships/image" Target="../media/image117.png"/><Relationship Id="rId5" Type="http://schemas.openxmlformats.org/officeDocument/2006/relationships/image" Target="../media/image100.jpeg"/><Relationship Id="rId15" Type="http://schemas.openxmlformats.org/officeDocument/2006/relationships/image" Target="../media/image110.jpeg"/><Relationship Id="rId23" Type="http://schemas.openxmlformats.org/officeDocument/2006/relationships/image" Target="../media/image116.svg"/><Relationship Id="rId28" Type="http://schemas.openxmlformats.org/officeDocument/2006/relationships/image" Target="../media/image121.png"/><Relationship Id="rId10" Type="http://schemas.openxmlformats.org/officeDocument/2006/relationships/image" Target="../media/image105.jpeg"/><Relationship Id="rId19" Type="http://schemas.openxmlformats.org/officeDocument/2006/relationships/image" Target="../media/image61.pn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9.svg"/><Relationship Id="rId22" Type="http://schemas.openxmlformats.org/officeDocument/2006/relationships/image" Target="../media/image115.png"/><Relationship Id="rId27" Type="http://schemas.openxmlformats.org/officeDocument/2006/relationships/image" Target="../media/image120.jpeg"/></Relationships>
</file>

<file path=ppt/slides/_rels/slide2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25.jpe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earup.microsoft.com/download/33e87168-89f0-4a59-9980-cd7298e39f22" TargetMode="External"/><Relationship Id="rId7" Type="http://schemas.openxmlformats.org/officeDocument/2006/relationships/hyperlink" Target="https://azure.microsoft.com/en-us/free/mysql/" TargetMode="External"/><Relationship Id="rId2" Type="http://schemas.openxmlformats.org/officeDocument/2006/relationships/hyperlink" Target="https://gearup.microsoft.com/product/open-source-databases" TargetMode="External"/><Relationship Id="rId1" Type="http://schemas.openxmlformats.org/officeDocument/2006/relationships/slideLayout" Target="../slideLayouts/slideLayout50.xml"/><Relationship Id="rId6" Type="http://schemas.openxmlformats.org/officeDocument/2006/relationships/hyperlink" Target="https://azure.microsoft.com/en-us/resources/azure-database-for-mysql-flexible-server-infographic/" TargetMode="External"/><Relationship Id="rId5" Type="http://schemas.openxmlformats.org/officeDocument/2006/relationships/hyperlink" Target="https://azure.microsoft.com/en-us/resources/the-economic-value-of-migrating-and-modernizing-on-premises-instances-to-azure-database-for-mysql-/" TargetMode="External"/><Relationship Id="rId4" Type="http://schemas.openxmlformats.org/officeDocument/2006/relationships/hyperlink" Target="https://customers.microsoft.com/en-us/search?sq=%22Azure%20Database%20for%20MySQL%22&amp;ff=&amp;p=2&amp;so=story_publish_date%20desc" TargetMode="External"/><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5.png"/><Relationship Id="rId18" Type="http://schemas.openxmlformats.org/officeDocument/2006/relationships/image" Target="../media/image39.png"/><Relationship Id="rId3" Type="http://schemas.openxmlformats.org/officeDocument/2006/relationships/image" Target="../media/image28.png"/><Relationship Id="rId21" Type="http://schemas.openxmlformats.org/officeDocument/2006/relationships/image" Target="../media/image42.svg"/><Relationship Id="rId7" Type="http://schemas.openxmlformats.org/officeDocument/2006/relationships/image" Target="../media/image32.png"/><Relationship Id="rId12" Type="http://schemas.openxmlformats.org/officeDocument/2006/relationships/image" Target="../media/image24.svg"/><Relationship Id="rId17" Type="http://schemas.openxmlformats.org/officeDocument/2006/relationships/image" Target="../media/image38.png"/><Relationship Id="rId2" Type="http://schemas.openxmlformats.org/officeDocument/2006/relationships/image" Target="../media/image27.png"/><Relationship Id="rId16" Type="http://schemas.openxmlformats.org/officeDocument/2006/relationships/image" Target="../media/image37.svg"/><Relationship Id="rId20" Type="http://schemas.openxmlformats.org/officeDocument/2006/relationships/image" Target="../media/image41.png"/><Relationship Id="rId1" Type="http://schemas.openxmlformats.org/officeDocument/2006/relationships/slideLayout" Target="../slideLayouts/slideLayout129.xml"/><Relationship Id="rId6" Type="http://schemas.openxmlformats.org/officeDocument/2006/relationships/image" Target="../media/image31.svg"/><Relationship Id="rId11" Type="http://schemas.openxmlformats.org/officeDocument/2006/relationships/image" Target="../media/image23.png"/><Relationship Id="rId5" Type="http://schemas.openxmlformats.org/officeDocument/2006/relationships/image" Target="../media/image30.png"/><Relationship Id="rId15" Type="http://schemas.openxmlformats.org/officeDocument/2006/relationships/image" Target="../media/image36.png"/><Relationship Id="rId23" Type="http://schemas.openxmlformats.org/officeDocument/2006/relationships/image" Target="../media/image44.svg"/><Relationship Id="rId10" Type="http://schemas.openxmlformats.org/officeDocument/2006/relationships/image" Target="../media/image35.svg"/><Relationship Id="rId19" Type="http://schemas.openxmlformats.org/officeDocument/2006/relationships/image" Target="../media/image40.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26.svg"/><Relationship Id="rId22"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9.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36.png"/><Relationship Id="rId12" Type="http://schemas.openxmlformats.org/officeDocument/2006/relationships/image" Target="../media/image26.svg"/><Relationship Id="rId2" Type="http://schemas.openxmlformats.org/officeDocument/2006/relationships/notesSlide" Target="../notesSlides/notesSlide4.xml"/><Relationship Id="rId16" Type="http://schemas.openxmlformats.org/officeDocument/2006/relationships/image" Target="../media/image51.svg"/><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25.png"/><Relationship Id="rId5" Type="http://schemas.openxmlformats.org/officeDocument/2006/relationships/image" Target="../media/image47.png"/><Relationship Id="rId15" Type="http://schemas.openxmlformats.org/officeDocument/2006/relationships/image" Target="../media/image30.png"/><Relationship Id="rId10" Type="http://schemas.openxmlformats.org/officeDocument/2006/relationships/image" Target="../media/image24.svg"/><Relationship Id="rId4" Type="http://schemas.openxmlformats.org/officeDocument/2006/relationships/image" Target="../media/image46.svg"/><Relationship Id="rId9" Type="http://schemas.openxmlformats.org/officeDocument/2006/relationships/image" Target="../media/image23.png"/><Relationship Id="rId14" Type="http://schemas.openxmlformats.org/officeDocument/2006/relationships/image" Target="../media/image5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A771F8-8AD7-4289-96FC-8DCB94A6DF84}"/>
              </a:ext>
            </a:extLst>
          </p:cNvPr>
          <p:cNvSpPr>
            <a:spLocks noGrp="1"/>
          </p:cNvSpPr>
          <p:nvPr>
            <p:ph type="title"/>
          </p:nvPr>
        </p:nvSpPr>
        <p:spPr>
          <a:xfrm>
            <a:off x="590550" y="3733922"/>
            <a:ext cx="9144000" cy="553998"/>
          </a:xfrm>
        </p:spPr>
        <p:txBody>
          <a:bodyPr wrap="square">
            <a:spAutoFit/>
          </a:bodyPr>
          <a:lstStyle/>
          <a:p>
            <a:r>
              <a:rPr lang="en-US" dirty="0"/>
              <a:t>Azure Database for MySQL and Maria DB </a:t>
            </a:r>
          </a:p>
        </p:txBody>
      </p:sp>
      <p:sp>
        <p:nvSpPr>
          <p:cNvPr id="9" name="Text Placeholder 8">
            <a:extLst>
              <a:ext uri="{FF2B5EF4-FFF2-40B4-BE49-F238E27FC236}">
                <a16:creationId xmlns:a16="http://schemas.microsoft.com/office/drawing/2014/main" id="{00EE46EC-2598-43D3-93C9-B0636F2066E9}"/>
              </a:ext>
            </a:extLst>
          </p:cNvPr>
          <p:cNvSpPr>
            <a:spLocks noGrp="1"/>
          </p:cNvSpPr>
          <p:nvPr>
            <p:ph type="body" sz="quarter" idx="12"/>
          </p:nvPr>
        </p:nvSpPr>
        <p:spPr>
          <a:xfrm>
            <a:off x="590550" y="4716544"/>
            <a:ext cx="9144000" cy="307777"/>
          </a:xfrm>
        </p:spPr>
        <p:txBody>
          <a:bodyPr/>
          <a:lstStyle/>
          <a:p>
            <a:r>
              <a:rPr lang="en-US" dirty="0"/>
              <a:t>Speaker name or subtitle text</a:t>
            </a:r>
          </a:p>
        </p:txBody>
      </p:sp>
      <p:pic>
        <p:nvPicPr>
          <p:cNvPr id="2" name="Graphic 1" descr="Azure Database for MySQL logo">
            <a:extLst>
              <a:ext uri="{FF2B5EF4-FFF2-40B4-BE49-F238E27FC236}">
                <a16:creationId xmlns:a16="http://schemas.microsoft.com/office/drawing/2014/main" id="{FFA9A755-85F4-44C7-9853-DF73E5ED8F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511" y="2002819"/>
            <a:ext cx="1245452" cy="1245452"/>
          </a:xfrm>
          <a:prstGeom prst="rect">
            <a:avLst/>
          </a:prstGeom>
        </p:spPr>
      </p:pic>
      <p:pic>
        <p:nvPicPr>
          <p:cNvPr id="3" name="Graphic 2" descr="Azure Database for MariaDB logo">
            <a:extLst>
              <a:ext uri="{FF2B5EF4-FFF2-40B4-BE49-F238E27FC236}">
                <a16:creationId xmlns:a16="http://schemas.microsoft.com/office/drawing/2014/main" id="{F6797C61-86B5-4255-80DB-5EAA9B450D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6903" y="2002819"/>
            <a:ext cx="1245452" cy="1245452"/>
          </a:xfrm>
          <a:prstGeom prst="rect">
            <a:avLst/>
          </a:prstGeom>
        </p:spPr>
      </p:pic>
    </p:spTree>
    <p:extLst>
      <p:ext uri="{BB962C8B-B14F-4D97-AF65-F5344CB8AC3E}">
        <p14:creationId xmlns:p14="http://schemas.microsoft.com/office/powerpoint/2010/main" val="254347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99E04-203A-3845-87D7-A7B961EDE2D2}"/>
              </a:ext>
              <a:ext uri="{C183D7F6-B498-43B3-948B-1728B52AA6E4}">
                <adec:decorative xmlns:adec="http://schemas.microsoft.com/office/drawing/2017/decorative" val="1"/>
              </a:ext>
            </a:extLst>
          </p:cNvPr>
          <p:cNvSpPr/>
          <p:nvPr/>
        </p:nvSpPr>
        <p:spPr bwMode="auto">
          <a:xfrm>
            <a:off x="7051963" y="457200"/>
            <a:ext cx="4964446" cy="5956300"/>
          </a:xfrm>
          <a:prstGeom prst="rect">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6180285" cy="1107996"/>
          </a:xfrm>
        </p:spPr>
        <p:txBody>
          <a:bodyPr/>
          <a:lstStyle/>
          <a:p>
            <a:r>
              <a:rPr lang="en-US">
                <a:solidFill>
                  <a:schemeClr val="bg1"/>
                </a:solidFill>
              </a:rPr>
              <a:t>Significantly reduce cost when migrating workloads to PaaS</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4294967295"/>
          </p:nvPr>
        </p:nvSpPr>
        <p:spPr>
          <a:xfrm>
            <a:off x="584932" y="1989424"/>
            <a:ext cx="2534332" cy="1956412"/>
          </a:xfrm>
        </p:spPr>
        <p:txBody>
          <a:bodyPr/>
          <a:lstStyle/>
          <a:p>
            <a:pPr marL="0" indent="0">
              <a:buNone/>
            </a:pPr>
            <a:r>
              <a:rPr lang="en-US" sz="1400">
                <a:solidFill>
                  <a:schemeClr val="bg1"/>
                </a:solidFill>
              </a:rPr>
              <a:t>Microsoft commissioned Enterprise Strategy Group to conduct an </a:t>
            </a:r>
            <a:r>
              <a:rPr lang="en-US" sz="1400">
                <a:solidFill>
                  <a:schemeClr val="accent2"/>
                </a:solidFill>
                <a:hlinkClick r:id="rId3">
                  <a:extLst>
                    <a:ext uri="{A12FA001-AC4F-418D-AE19-62706E023703}">
                      <ahyp:hlinkClr xmlns:ahyp="http://schemas.microsoft.com/office/drawing/2018/hyperlinkcolor" val="tx"/>
                    </a:ext>
                  </a:extLst>
                </a:hlinkClick>
              </a:rPr>
              <a:t>Economic Value study</a:t>
            </a:r>
            <a:r>
              <a:rPr lang="en-US" sz="1400">
                <a:solidFill>
                  <a:schemeClr val="bg1"/>
                </a:solidFill>
              </a:rPr>
              <a:t> to examine potential cost savings and business benefits enterprises would achieve from migrating on-premises workloads to Azure Database for MySQL.</a:t>
            </a:r>
          </a:p>
        </p:txBody>
      </p:sp>
      <p:pic>
        <p:nvPicPr>
          <p:cNvPr id="16" name="Graphic 15" descr="Azure Database for MySQL logo">
            <a:extLst>
              <a:ext uri="{FF2B5EF4-FFF2-40B4-BE49-F238E27FC236}">
                <a16:creationId xmlns:a16="http://schemas.microsoft.com/office/drawing/2014/main" id="{1BAC3270-E2DD-BC55-A1ED-BC02E7A09D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085" y="5258242"/>
            <a:ext cx="951933" cy="951933"/>
          </a:xfrm>
          <a:prstGeom prst="rect">
            <a:avLst/>
          </a:prstGeom>
        </p:spPr>
      </p:pic>
      <p:pic>
        <p:nvPicPr>
          <p:cNvPr id="15" name="Picture 14" descr="This image is a screenshot of the front of the ESG report. It includes a top banner with the ESG logo, the title of the paper i the middle and an executive summary in the bottom half. In the executive summary theres another image with the top level findings of the report">
            <a:extLst>
              <a:ext uri="{FF2B5EF4-FFF2-40B4-BE49-F238E27FC236}">
                <a16:creationId xmlns:a16="http://schemas.microsoft.com/office/drawing/2014/main" id="{1101A194-A89A-46E0-AC97-EBF36CB47F2D}"/>
              </a:ext>
            </a:extLst>
          </p:cNvPr>
          <p:cNvPicPr>
            <a:picLocks noChangeAspect="1"/>
          </p:cNvPicPr>
          <p:nvPr/>
        </p:nvPicPr>
        <p:blipFill>
          <a:blip r:embed="rId6"/>
          <a:stretch>
            <a:fillRect/>
          </a:stretch>
        </p:blipFill>
        <p:spPr>
          <a:xfrm>
            <a:off x="3342888" y="2002123"/>
            <a:ext cx="3388599" cy="4411377"/>
          </a:xfrm>
          <a:prstGeom prst="rect">
            <a:avLst/>
          </a:prstGeom>
          <a:ln w="19050">
            <a:gradFill>
              <a:gsLst>
                <a:gs pos="0">
                  <a:schemeClr val="accent1"/>
                </a:gs>
                <a:gs pos="100000">
                  <a:schemeClr val="accent2"/>
                </a:gs>
              </a:gsLst>
              <a:lin ang="5400000" scaled="1"/>
            </a:gradFill>
            <a:headEnd type="none" w="lg" len="med"/>
            <a:tailEnd type="none" w="lg" len="med"/>
          </a:ln>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7228342" y="710092"/>
            <a:ext cx="4611687" cy="276999"/>
          </a:xfrm>
        </p:spPr>
        <p:txBody>
          <a:bodyPr/>
          <a:lstStyle/>
          <a:p>
            <a:pPr marL="0" indent="0" algn="ctr" defTabSz="914049">
              <a:lnSpc>
                <a:spcPct val="90000"/>
              </a:lnSpc>
              <a:spcBef>
                <a:spcPts val="0"/>
              </a:spcBef>
              <a:spcAft>
                <a:spcPts val="600"/>
              </a:spcAft>
              <a:buSzTx/>
              <a:buNone/>
              <a:defRPr/>
            </a:pPr>
            <a:r>
              <a:rPr lang="en-US" sz="2000">
                <a:solidFill>
                  <a:schemeClr val="accent2"/>
                </a:solidFill>
                <a:latin typeface="Segoe UI Semibold"/>
                <a:cs typeface="+mn-cs"/>
              </a:rPr>
              <a:t>Key report benefits and findings</a:t>
            </a:r>
            <a:r>
              <a:rPr lang="en-US" sz="2000" baseline="30000">
                <a:solidFill>
                  <a:schemeClr val="accent2"/>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741105" y="1339324"/>
            <a:ext cx="3586162" cy="831850"/>
          </a:xfrm>
        </p:spPr>
        <p:txBody>
          <a:bodyPr/>
          <a:lstStyle/>
          <a:p>
            <a:pPr marL="0" indent="0" algn="ctr" defTabSz="914049">
              <a:spcBef>
                <a:spcPts val="0"/>
              </a:spcBef>
              <a:buSzTx/>
              <a:buNone/>
              <a:defRPr/>
            </a:pPr>
            <a:r>
              <a:rPr lang="en-US" sz="3000">
                <a:solidFill>
                  <a:schemeClr val="accent2"/>
                </a:solidFill>
                <a:latin typeface="Segoe UI Semibold"/>
                <a:ea typeface="Times New Roman" panose="02020603050405020304" pitchFamily="18" charset="0"/>
                <a:cs typeface="+mn-cs"/>
              </a:rPr>
              <a:t>Up to 48%</a:t>
            </a:r>
            <a:endParaRPr lang="en-US" b="1">
              <a:solidFill>
                <a:schemeClr val="accent2"/>
              </a:solidFill>
              <a:latin typeface="Segoe UI Semibold"/>
              <a:ea typeface="Times New Roman" panose="02020603050405020304" pitchFamily="18" charset="0"/>
              <a:cs typeface="+mn-cs"/>
            </a:endParaRP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Cost savings when migrating on-premises MySQL instances to Azure Database for MySQL</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7645854" y="2711450"/>
            <a:ext cx="3776662" cy="430213"/>
          </a:xfrm>
        </p:spPr>
        <p:txBody>
          <a:bodyPr/>
          <a:lstStyle/>
          <a:p>
            <a:pPr marL="0" indent="0" algn="ctr" defTabSz="914049">
              <a:spcBef>
                <a:spcPts val="0"/>
              </a:spcBef>
              <a:buSzTx/>
              <a:buNone/>
            </a:pPr>
            <a:r>
              <a:rPr lang="en-US" sz="1400">
                <a:solidFill>
                  <a:schemeClr val="bg1"/>
                </a:solidFill>
                <a:latin typeface="Segoe UI"/>
                <a:cs typeface="+mn-cs"/>
              </a:rPr>
              <a:t>Modernizing on Azure Database for MySQL yields even </a:t>
            </a:r>
            <a:r>
              <a:rPr lang="en-US" sz="1400" b="1">
                <a:solidFill>
                  <a:schemeClr val="bg1"/>
                </a:solidFill>
                <a:latin typeface="Segoe UI"/>
                <a:cs typeface="+mn-cs"/>
              </a:rPr>
              <a:t>greater</a:t>
            </a:r>
            <a:r>
              <a:rPr lang="en-US" sz="1400">
                <a:solidFill>
                  <a:schemeClr val="bg1"/>
                </a:solidFill>
                <a:latin typeface="Segoe UI"/>
                <a:cs typeface="+mn-cs"/>
              </a:rPr>
              <a:t> benefits…</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7244534" y="3562350"/>
            <a:ext cx="2427287" cy="922338"/>
          </a:xfrm>
        </p:spPr>
        <p:txBody>
          <a:bodyPr/>
          <a:lstStyle/>
          <a:p>
            <a:pPr marL="0" indent="0" algn="ctr" defTabSz="914049">
              <a:spcBef>
                <a:spcPts val="0"/>
              </a:spcBef>
              <a:buSzTx/>
              <a:buNone/>
              <a:defRPr/>
            </a:pPr>
            <a:r>
              <a:rPr lang="en-US" sz="3600">
                <a:solidFill>
                  <a:schemeClr val="accent2"/>
                </a:solidFill>
                <a:latin typeface="Segoe UI Semibold"/>
                <a:cs typeface="+mn-cs"/>
              </a:rPr>
              <a:t>+$15.5M</a:t>
            </a: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Additional revenue due </a:t>
            </a: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to faster time to market</a:t>
            </a:r>
          </a:p>
        </p:txBody>
      </p:sp>
      <p:sp>
        <p:nvSpPr>
          <p:cNvPr id="17" name="Content Placeholder 10">
            <a:extLst>
              <a:ext uri="{FF2B5EF4-FFF2-40B4-BE49-F238E27FC236}">
                <a16:creationId xmlns:a16="http://schemas.microsoft.com/office/drawing/2014/main" id="{350B1BD7-103C-417A-BBB8-25FA987731ED}"/>
              </a:ext>
            </a:extLst>
          </p:cNvPr>
          <p:cNvSpPr txBox="1">
            <a:spLocks/>
          </p:cNvSpPr>
          <p:nvPr/>
        </p:nvSpPr>
        <p:spPr>
          <a:xfrm>
            <a:off x="7340853" y="4913129"/>
            <a:ext cx="2374707" cy="923346"/>
          </a:xfrm>
          <a:prstGeom prst="rect">
            <a:avLst/>
          </a:prstGeom>
        </p:spPr>
        <p:txBody>
          <a:bodyPr vert="horz" wrap="square" lIns="0" tIns="0" rIns="0" bIns="0" rtlCol="0">
            <a:spAutoFit/>
          </a:bodyPr>
          <a:lst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6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92%</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ROI expected over</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the first year</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9831314" y="3562350"/>
            <a:ext cx="1961470" cy="922338"/>
          </a:xfrm>
        </p:spPr>
        <p:txBody>
          <a:bodyPr/>
          <a:lstStyle/>
          <a:p>
            <a:pPr marL="0" indent="0" algn="ctr" defTabSz="914049">
              <a:spcBef>
                <a:spcPts val="0"/>
              </a:spcBef>
              <a:buSzTx/>
              <a:buNone/>
              <a:defRPr/>
            </a:pPr>
            <a:r>
              <a:rPr lang="en-US" sz="3600">
                <a:solidFill>
                  <a:schemeClr val="accent2"/>
                </a:solidFill>
                <a:latin typeface="Segoe UI Semibold"/>
                <a:cs typeface="+mn-cs"/>
              </a:rPr>
              <a:t>93%</a:t>
            </a:r>
          </a:p>
          <a:p>
            <a:pPr marL="0" indent="0" algn="ctr" defTabSz="914049">
              <a:spcBef>
                <a:spcPts val="0"/>
              </a:spcBef>
              <a:buSzTx/>
              <a:buNone/>
              <a:defRPr/>
            </a:pPr>
            <a:r>
              <a:rPr lang="en-US" sz="1200">
                <a:solidFill>
                  <a:schemeClr val="bg1"/>
                </a:solidFill>
                <a:latin typeface="Segoe UI"/>
                <a:ea typeface="Times New Roman" panose="02020603050405020304" pitchFamily="18" charset="0"/>
                <a:cs typeface="+mn-cs"/>
              </a:rPr>
              <a:t>Reduction in</a:t>
            </a:r>
          </a:p>
          <a:p>
            <a:pPr marL="0" indent="0" algn="ctr" defTabSz="914049">
              <a:spcBef>
                <a:spcPts val="0"/>
              </a:spcBef>
              <a:buSzTx/>
              <a:buNone/>
              <a:defRPr/>
            </a:pPr>
            <a:r>
              <a:rPr lang="en-US" sz="1200">
                <a:solidFill>
                  <a:schemeClr val="bg1"/>
                </a:solidFill>
                <a:latin typeface="Segoe UI"/>
                <a:ea typeface="Times New Roman" panose="02020603050405020304" pitchFamily="18" charset="0"/>
                <a:cs typeface="+mn-cs"/>
              </a:rPr>
              <a:t>operational cost</a:t>
            </a:r>
            <a:endParaRPr lang="en-US" sz="1200">
              <a:solidFill>
                <a:schemeClr val="bg1"/>
              </a:solidFill>
              <a:latin typeface="Segoe UI"/>
              <a:ea typeface="DengXian" panose="02010600030101010101" pitchFamily="2" charset="-122"/>
              <a:cs typeface="+mn-cs"/>
            </a:endParaRP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9625393" y="4913313"/>
            <a:ext cx="2373312" cy="923925"/>
          </a:xfrm>
        </p:spPr>
        <p:txBody>
          <a:bodyPr/>
          <a:lstStyle/>
          <a:p>
            <a:pPr marL="0" indent="0" algn="ctr" defTabSz="914049">
              <a:spcBef>
                <a:spcPts val="0"/>
              </a:spcBef>
              <a:buSzTx/>
              <a:buNone/>
              <a:defRPr/>
            </a:pPr>
            <a:r>
              <a:rPr lang="en-US" sz="3600">
                <a:solidFill>
                  <a:schemeClr val="accent2"/>
                </a:solidFill>
                <a:latin typeface="Segoe UI Semibold"/>
                <a:cs typeface="+mn-cs"/>
              </a:rPr>
              <a:t>86%</a:t>
            </a: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Lower cost of systems administration</a:t>
            </a:r>
          </a:p>
        </p:txBody>
      </p:sp>
      <p:cxnSp>
        <p:nvCxnSpPr>
          <p:cNvPr id="9" name="Straight Connector 8">
            <a:extLst>
              <a:ext uri="{FF2B5EF4-FFF2-40B4-BE49-F238E27FC236}">
                <a16:creationId xmlns:a16="http://schemas.microsoft.com/office/drawing/2014/main" id="{DE5740C6-483A-1442-9285-BCE8CD1A15EF}"/>
              </a:ext>
              <a:ext uri="{C183D7F6-B498-43B3-948B-1728B52AA6E4}">
                <adec:decorative xmlns:adec="http://schemas.microsoft.com/office/drawing/2017/decorative" val="1"/>
              </a:ext>
            </a:extLst>
          </p:cNvPr>
          <p:cNvCxnSpPr>
            <a:cxnSpLocks/>
          </p:cNvCxnSpPr>
          <p:nvPr/>
        </p:nvCxnSpPr>
        <p:spPr>
          <a:xfrm>
            <a:off x="7443981" y="2361296"/>
            <a:ext cx="4059381"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0B935AE8-9B26-0913-97CD-D3833E0FC0A3}"/>
              </a:ext>
            </a:extLst>
          </p:cNvPr>
          <p:cNvSpPr txBox="1">
            <a:spLocks/>
          </p:cNvSpPr>
          <p:nvPr/>
        </p:nvSpPr>
        <p:spPr>
          <a:xfrm>
            <a:off x="7443981" y="6096002"/>
            <a:ext cx="4308475" cy="1641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30000" noProof="0">
                <a:ln>
                  <a:noFill/>
                </a:ln>
                <a:solidFill>
                  <a:srgbClr val="000000"/>
                </a:solidFill>
                <a:effectLst/>
                <a:uLnTx/>
                <a:uFillTx/>
                <a:latin typeface="Segoe UI"/>
                <a:ea typeface="Times New Roman" panose="02020603050405020304" pitchFamily="18" charset="0"/>
                <a:cs typeface="Arial" panose="020B0604020202020204" pitchFamily="34" charset="0"/>
              </a:rPr>
              <a:t>1 Results are based on interviewed customers. “The Economic Value of Migrating and Modernizing On-premises Instances to Azure Database for MySQL,” a commissioned study conducted by The Enterprise Strategy Group on behalf of Microsoft, September 2021.</a:t>
            </a:r>
          </a:p>
        </p:txBody>
      </p:sp>
    </p:spTree>
    <p:extLst>
      <p:ext uri="{BB962C8B-B14F-4D97-AF65-F5344CB8AC3E}">
        <p14:creationId xmlns:p14="http://schemas.microsoft.com/office/powerpoint/2010/main" val="37617487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ACC4201B-09B1-4AF1-9756-676002FAA735}"/>
              </a:ext>
            </a:extLst>
          </p:cNvPr>
          <p:cNvSpPr txBox="1">
            <a:spLocks/>
          </p:cNvSpPr>
          <p:nvPr/>
        </p:nvSpPr>
        <p:spPr>
          <a:xfrm>
            <a:off x="590242"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Cost effective, fully managed MySQL database</a:t>
            </a:r>
          </a:p>
        </p:txBody>
      </p:sp>
      <p:cxnSp>
        <p:nvCxnSpPr>
          <p:cNvPr id="72" name="Straight Connector 71">
            <a:extLst>
              <a:ext uri="{FF2B5EF4-FFF2-40B4-BE49-F238E27FC236}">
                <a16:creationId xmlns:a16="http://schemas.microsoft.com/office/drawing/2014/main" id="{47C28E0E-176B-45E0-9EC1-0BE59E129FD5}"/>
              </a:ext>
              <a:ext uri="{C183D7F6-B498-43B3-948B-1728B52AA6E4}">
                <adec:decorative xmlns:adec="http://schemas.microsoft.com/office/drawing/2017/decorative" val="1"/>
              </a:ext>
            </a:extLst>
          </p:cNvPr>
          <p:cNvCxnSpPr>
            <a:cxnSpLocks/>
          </p:cNvCxnSpPr>
          <p:nvPr/>
        </p:nvCxnSpPr>
        <p:spPr>
          <a:xfrm>
            <a:off x="588263"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10">
            <a:extLst>
              <a:ext uri="{FF2B5EF4-FFF2-40B4-BE49-F238E27FC236}">
                <a16:creationId xmlns:a16="http://schemas.microsoft.com/office/drawing/2014/main" id="{CB9E4F0E-AB21-49AE-933E-686C17CB061F}"/>
              </a:ext>
            </a:extLst>
          </p:cNvPr>
          <p:cNvSpPr txBox="1">
            <a:spLocks/>
          </p:cNvSpPr>
          <p:nvPr/>
        </p:nvSpPr>
        <p:spPr>
          <a:xfrm>
            <a:off x="590242"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Fully managed MySQL database with a</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r>
              <a:rPr kumimoji="0" lang="en-US" sz="1400" b="0" i="0" u="sng" strike="noStrike" kern="1200" cap="none" spc="0" normalizeH="0" baseline="0" noProof="0" dirty="0">
                <a:ln>
                  <a:noFill/>
                </a:ln>
                <a:solidFill>
                  <a:srgbClr val="0563C1"/>
                </a:solidFill>
                <a:effectLst/>
                <a:uLnTx/>
                <a:uFillTx/>
                <a:latin typeface="Segoe UI"/>
                <a:ea typeface="Calibri" panose="020F0502020204030204" pitchFamily="34" charset="0"/>
                <a:cs typeface="Arial" panose="020B0604020202020204" pitchFamily="34" charset="0"/>
                <a:hlinkClick r:id="rId3"/>
              </a:rPr>
              <a:t>48% lower total </a:t>
            </a:r>
            <a:r>
              <a:rPr kumimoji="0" lang="en-US" sz="1400" b="0" i="0" u="sng" strike="noStrike" kern="1200" cap="none" spc="0" normalizeH="0" baseline="0" noProof="0" dirty="0">
                <a:ln>
                  <a:noFill/>
                </a:ln>
                <a:solidFill>
                  <a:srgbClr val="0563C1"/>
                </a:solidFill>
                <a:effectLst/>
                <a:uLnTx/>
                <a:uFillTx/>
                <a:latin typeface="Segoe UI"/>
                <a:ea typeface="+mn-ea"/>
                <a:cs typeface="Arial" panose="020B0604020202020204" pitchFamily="34" charset="0"/>
                <a:hlinkClick r:id="rId3">
                  <a:extLst>
                    <a:ext uri="{A12FA001-AC4F-418D-AE19-62706E023703}">
                      <ahyp:hlinkClr xmlns:ahyp="http://schemas.microsoft.com/office/drawing/2018/hyperlinkcolor" val="tx"/>
                    </a:ext>
                  </a:extLst>
                </a:hlinkClick>
              </a:rPr>
              <a:t>cost</a:t>
            </a:r>
            <a:r>
              <a:rPr kumimoji="0" lang="en-US" sz="1400" b="0" i="0" u="sng" strike="noStrike" kern="1200" cap="none" spc="0" normalizeH="0" baseline="0" noProof="0" dirty="0">
                <a:ln>
                  <a:noFill/>
                </a:ln>
                <a:solidFill>
                  <a:srgbClr val="0563C1"/>
                </a:solidFill>
                <a:effectLst/>
                <a:uLnTx/>
                <a:uFillTx/>
                <a:latin typeface="Segoe UI"/>
                <a:ea typeface="+mn-ea"/>
                <a:cs typeface="Arial" panose="020B0604020202020204" pitchFamily="34" charset="0"/>
              </a:rPr>
              <a:t>¹ </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of ownership than on-premises deployments</a:t>
            </a:r>
            <a:endParaRPr kumimoji="0" lang="en-US" sz="1400" b="0" i="0" u="none" strike="noStrike" kern="1200" cap="none" spc="0" normalizeH="0" baseline="0" noProof="0" dirty="0">
              <a:ln>
                <a:noFill/>
              </a:ln>
              <a:solidFill>
                <a:srgbClr val="0078D4"/>
              </a:solidFill>
              <a:effectLst/>
              <a:uLnTx/>
              <a:uFillTx/>
              <a:latin typeface="Segoe UI"/>
              <a:ea typeface="Calibri" panose="020F0502020204030204" pitchFamily="34" charset="0"/>
              <a:cs typeface="Arial" panose="020B0604020202020204" pitchFamily="34" charset="0"/>
            </a:endParaRPr>
          </a:p>
        </p:txBody>
      </p:sp>
      <p:pic>
        <p:nvPicPr>
          <p:cNvPr id="79" name="Graphic 78">
            <a:extLst>
              <a:ext uri="{FF2B5EF4-FFF2-40B4-BE49-F238E27FC236}">
                <a16:creationId xmlns:a16="http://schemas.microsoft.com/office/drawing/2014/main" id="{13AA7920-8E97-45D5-B6F5-0C5A8D70F6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94254" y="1672535"/>
            <a:ext cx="585216" cy="585216"/>
          </a:xfrm>
          <a:prstGeom prst="rect">
            <a:avLst/>
          </a:prstGeom>
        </p:spPr>
      </p:pic>
      <p:sp>
        <p:nvSpPr>
          <p:cNvPr id="49" name="Text Placeholder 11">
            <a:extLst>
              <a:ext uri="{FF2B5EF4-FFF2-40B4-BE49-F238E27FC236}">
                <a16:creationId xmlns:a16="http://schemas.microsoft.com/office/drawing/2014/main" id="{D3737657-2678-487B-B653-6807A9FCD65D}"/>
              </a:ext>
            </a:extLst>
          </p:cNvPr>
          <p:cNvSpPr txBox="1">
            <a:spLocks/>
          </p:cNvSpPr>
          <p:nvPr/>
        </p:nvSpPr>
        <p:spPr>
          <a:xfrm>
            <a:off x="2899771"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Easy to provision </a:t>
            </a:r>
            <a:b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and scale</a:t>
            </a:r>
            <a:endParaRPr kumimoji="0" lang="en-US" sz="1400" b="0" i="0" u="none" strike="noStrike" kern="1200" cap="none" spc="0" normalizeH="0" baseline="0" noProof="0">
              <a:ln>
                <a:noFill/>
              </a:ln>
              <a:solidFill>
                <a:srgbClr val="FF0000"/>
              </a:solidFill>
              <a:effectLst/>
              <a:uLnTx/>
              <a:uFillTx/>
              <a:latin typeface="Segoe UI Semibold"/>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476201D4-6E33-44EA-B34C-66C0B802FC47}"/>
              </a:ext>
              <a:ext uri="{C183D7F6-B498-43B3-948B-1728B52AA6E4}">
                <adec:decorative xmlns:adec="http://schemas.microsoft.com/office/drawing/2017/decorative" val="1"/>
              </a:ext>
            </a:extLst>
          </p:cNvPr>
          <p:cNvCxnSpPr>
            <a:cxnSpLocks/>
          </p:cNvCxnSpPr>
          <p:nvPr/>
        </p:nvCxnSpPr>
        <p:spPr>
          <a:xfrm>
            <a:off x="2894254"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1">
            <a:extLst>
              <a:ext uri="{FF2B5EF4-FFF2-40B4-BE49-F238E27FC236}">
                <a16:creationId xmlns:a16="http://schemas.microsoft.com/office/drawing/2014/main" id="{02A389DE-5F6C-4E8A-8411-19D4353A5FE5}"/>
              </a:ext>
            </a:extLst>
          </p:cNvPr>
          <p:cNvSpPr txBox="1">
            <a:spLocks/>
          </p:cNvSpPr>
          <p:nvPr/>
        </p:nvSpPr>
        <p:spPr>
          <a:xfrm>
            <a:off x="2899771"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Provision a database in less than 2 minutes. Easily scale your database with AI powered database monitoring</a:t>
            </a:r>
          </a:p>
        </p:txBody>
      </p:sp>
      <p:pic>
        <p:nvPicPr>
          <p:cNvPr id="80" name="Graphic 79">
            <a:extLst>
              <a:ext uri="{FF2B5EF4-FFF2-40B4-BE49-F238E27FC236}">
                <a16:creationId xmlns:a16="http://schemas.microsoft.com/office/drawing/2014/main" id="{81E90570-0536-4026-BDE9-204A9038B85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0245" y="1671332"/>
            <a:ext cx="587622" cy="587622"/>
          </a:xfrm>
          <a:prstGeom prst="rect">
            <a:avLst/>
          </a:prstGeom>
        </p:spPr>
      </p:pic>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5209300"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Build resilient and responsive mission critical applications</a:t>
            </a:r>
          </a:p>
        </p:txBody>
      </p:sp>
      <p:cxnSp>
        <p:nvCxnSpPr>
          <p:cNvPr id="75" name="Straight Connector 74">
            <a:extLst>
              <a:ext uri="{FF2B5EF4-FFF2-40B4-BE49-F238E27FC236}">
                <a16:creationId xmlns:a16="http://schemas.microsoft.com/office/drawing/2014/main" id="{F53AA262-1749-4B7F-8DDA-637847527669}"/>
              </a:ext>
              <a:ext uri="{C183D7F6-B498-43B3-948B-1728B52AA6E4}">
                <adec:decorative xmlns:adec="http://schemas.microsoft.com/office/drawing/2017/decorative" val="1"/>
              </a:ext>
            </a:extLst>
          </p:cNvPr>
          <p:cNvCxnSpPr>
            <a:cxnSpLocks/>
          </p:cNvCxnSpPr>
          <p:nvPr/>
        </p:nvCxnSpPr>
        <p:spPr>
          <a:xfrm>
            <a:off x="5209300"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11">
            <a:extLst>
              <a:ext uri="{FF2B5EF4-FFF2-40B4-BE49-F238E27FC236}">
                <a16:creationId xmlns:a16="http://schemas.microsoft.com/office/drawing/2014/main" id="{0FBC8DDC-B779-4EC1-B8F9-79206437436A}"/>
              </a:ext>
            </a:extLst>
          </p:cNvPr>
          <p:cNvSpPr txBox="1">
            <a:spLocks/>
          </p:cNvSpPr>
          <p:nvPr/>
        </p:nvSpPr>
        <p:spPr>
          <a:xfrm>
            <a:off x="5209300"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Calibri" panose="020F0502020204030204" pitchFamily="34" charset="0"/>
                <a:cs typeface="Arial" panose="020B0604020202020204" pitchFamily="34" charset="0"/>
              </a:rPr>
              <a:t>Optimize your application with query insights and performance tuning recommendations for your mission critical workloads.</a:t>
            </a:r>
          </a:p>
        </p:txBody>
      </p:sp>
      <p:pic>
        <p:nvPicPr>
          <p:cNvPr id="81" name="Graphic 80">
            <a:extLst>
              <a:ext uri="{FF2B5EF4-FFF2-40B4-BE49-F238E27FC236}">
                <a16:creationId xmlns:a16="http://schemas.microsoft.com/office/drawing/2014/main" id="{3435A54C-3889-4696-A8E6-6D3EB5A5FF4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414" y="1672535"/>
            <a:ext cx="585216" cy="585216"/>
          </a:xfrm>
          <a:prstGeom prst="rect">
            <a:avLst/>
          </a:prstGeom>
        </p:spPr>
      </p:pic>
      <p:sp>
        <p:nvSpPr>
          <p:cNvPr id="16" name="Text Placeholder 16">
            <a:extLst>
              <a:ext uri="{FF2B5EF4-FFF2-40B4-BE49-F238E27FC236}">
                <a16:creationId xmlns:a16="http://schemas.microsoft.com/office/drawing/2014/main" id="{D82AA7E2-0F8E-416B-BD9F-06D4E4D4129F}"/>
              </a:ext>
            </a:extLst>
          </p:cNvPr>
          <p:cNvSpPr txBox="1">
            <a:spLocks/>
          </p:cNvSpPr>
          <p:nvPr/>
        </p:nvSpPr>
        <p:spPr>
          <a:xfrm>
            <a:off x="7518829" y="2484362"/>
            <a:ext cx="2011680" cy="760768"/>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Develop and deploy applications faster with the power of Azure</a:t>
            </a:r>
          </a:p>
        </p:txBody>
      </p:sp>
      <p:cxnSp>
        <p:nvCxnSpPr>
          <p:cNvPr id="76" name="Straight Connector 75">
            <a:extLst>
              <a:ext uri="{FF2B5EF4-FFF2-40B4-BE49-F238E27FC236}">
                <a16:creationId xmlns:a16="http://schemas.microsoft.com/office/drawing/2014/main" id="{977C4AA6-DF68-47A9-8CA1-F5AD3579D631}"/>
              </a:ext>
              <a:ext uri="{C183D7F6-B498-43B3-948B-1728B52AA6E4}">
                <adec:decorative xmlns:adec="http://schemas.microsoft.com/office/drawing/2017/decorative" val="1"/>
              </a:ext>
            </a:extLst>
          </p:cNvPr>
          <p:cNvCxnSpPr>
            <a:cxnSpLocks/>
          </p:cNvCxnSpPr>
          <p:nvPr/>
        </p:nvCxnSpPr>
        <p:spPr>
          <a:xfrm>
            <a:off x="7513814"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 Placeholder 16">
            <a:extLst>
              <a:ext uri="{FF2B5EF4-FFF2-40B4-BE49-F238E27FC236}">
                <a16:creationId xmlns:a16="http://schemas.microsoft.com/office/drawing/2014/main" id="{86B7067A-8ED3-424E-A027-8743441A77C7}"/>
              </a:ext>
            </a:extLst>
          </p:cNvPr>
          <p:cNvSpPr txBox="1">
            <a:spLocks/>
          </p:cNvSpPr>
          <p:nvPr/>
        </p:nvSpPr>
        <p:spPr>
          <a:xfrm>
            <a:off x="7518829" y="3555602"/>
            <a:ext cx="2011680" cy="1631064"/>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Tap into the power of Azure by integrating with Azure Cognitive Services, Azure Kubernetes Service, or Azure App Service.</a:t>
            </a:r>
          </a:p>
        </p:txBody>
      </p:sp>
      <p:sp>
        <p:nvSpPr>
          <p:cNvPr id="46" name="Text Placeholder 12">
            <a:extLst>
              <a:ext uri="{FF2B5EF4-FFF2-40B4-BE49-F238E27FC236}">
                <a16:creationId xmlns:a16="http://schemas.microsoft.com/office/drawing/2014/main" id="{088AE05D-AEFA-4504-894A-4E32C64BBD79}"/>
              </a:ext>
            </a:extLst>
          </p:cNvPr>
          <p:cNvSpPr txBox="1">
            <a:spLocks/>
          </p:cNvSpPr>
          <p:nvPr/>
        </p:nvSpPr>
        <p:spPr>
          <a:xfrm>
            <a:off x="9828357" y="2484362"/>
            <a:ext cx="2011680" cy="7607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Build on a trusted platform</a:t>
            </a:r>
          </a:p>
        </p:txBody>
      </p:sp>
      <p:cxnSp>
        <p:nvCxnSpPr>
          <p:cNvPr id="77" name="Straight Connector 76">
            <a:extLst>
              <a:ext uri="{FF2B5EF4-FFF2-40B4-BE49-F238E27FC236}">
                <a16:creationId xmlns:a16="http://schemas.microsoft.com/office/drawing/2014/main" id="{6DD263D2-3752-48BB-80AB-8161ABFE1B0B}"/>
              </a:ext>
              <a:ext uri="{C183D7F6-B498-43B3-948B-1728B52AA6E4}">
                <adec:decorative xmlns:adec="http://schemas.microsoft.com/office/drawing/2017/decorative" val="1"/>
              </a:ext>
            </a:extLst>
          </p:cNvPr>
          <p:cNvCxnSpPr>
            <a:cxnSpLocks/>
          </p:cNvCxnSpPr>
          <p:nvPr/>
        </p:nvCxnSpPr>
        <p:spPr>
          <a:xfrm>
            <a:off x="9816349"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8716FC20-C74D-421F-A9A3-60049300F057}"/>
              </a:ext>
            </a:extLst>
          </p:cNvPr>
          <p:cNvSpPr txBox="1">
            <a:spLocks/>
          </p:cNvSpPr>
          <p:nvPr/>
        </p:nvSpPr>
        <p:spPr>
          <a:xfrm>
            <a:off x="9828357" y="3555602"/>
            <a:ext cx="2011680" cy="1631060"/>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Deliver data-powered experiences with the security and privacy controls required to innovate with confidence</a:t>
            </a:r>
            <a:r>
              <a:rPr kumimoji="0" lang="en-US" sz="1400" b="0" i="0" u="none" strike="noStrike" kern="1200" cap="none" spc="0" normalizeH="0" baseline="0" noProof="0">
                <a:ln>
                  <a:noFill/>
                </a:ln>
                <a:solidFill>
                  <a:srgbClr val="0078D4"/>
                </a:solidFill>
                <a:effectLst/>
                <a:uLnTx/>
                <a:uFillTx/>
                <a:latin typeface="Segoe UI"/>
                <a:ea typeface="Calibri" panose="020F0502020204030204" pitchFamily="34" charset="0"/>
                <a:cs typeface="Segoe UI" panose="020B0502040204020203" pitchFamily="34" charset="0"/>
              </a:rPr>
              <a:t>. </a:t>
            </a:r>
            <a:endPar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pic>
        <p:nvPicPr>
          <p:cNvPr id="2" name="Graphic 1">
            <a:extLst>
              <a:ext uri="{FF2B5EF4-FFF2-40B4-BE49-F238E27FC236}">
                <a16:creationId xmlns:a16="http://schemas.microsoft.com/office/drawing/2014/main" id="{6B4848EB-D21C-17E9-6C03-51E77D17074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263" y="1671332"/>
            <a:ext cx="623107" cy="585214"/>
          </a:xfrm>
          <a:prstGeom prst="rect">
            <a:avLst/>
          </a:prstGeom>
        </p:spPr>
      </p:pic>
      <p:pic>
        <p:nvPicPr>
          <p:cNvPr id="3" name="Graphic 2">
            <a:extLst>
              <a:ext uri="{FF2B5EF4-FFF2-40B4-BE49-F238E27FC236}">
                <a16:creationId xmlns:a16="http://schemas.microsoft.com/office/drawing/2014/main" id="{9B1C1454-FD21-3F22-1170-E5641CA7EBD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473032" y="1671332"/>
            <a:ext cx="585216" cy="585216"/>
          </a:xfrm>
          <a:prstGeom prst="rect">
            <a:avLst/>
          </a:prstGeom>
        </p:spPr>
      </p:pic>
      <p:sp>
        <p:nvSpPr>
          <p:cNvPr id="6" name="Title 84">
            <a:extLst>
              <a:ext uri="{FF2B5EF4-FFF2-40B4-BE49-F238E27FC236}">
                <a16:creationId xmlns:a16="http://schemas.microsoft.com/office/drawing/2014/main" id="{8B79E3CB-707A-EAAD-1ACD-D82E9ED9213A}"/>
              </a:ext>
            </a:extLst>
          </p:cNvPr>
          <p:cNvSpPr txBox="1">
            <a:spLocks noGrp="1"/>
          </p:cNvSpPr>
          <p:nvPr>
            <p:ph type="title"/>
          </p:nvPr>
        </p:nvSpPr>
        <p:spPr>
          <a:xfrm>
            <a:off x="588963" y="457200"/>
            <a:ext cx="1101725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Databases for MySQL</a:t>
            </a:r>
            <a:br>
              <a:rPr kumimoji="0" lang="en-US" sz="3200" b="0" i="0" u="none" strike="noStrike" kern="1200" cap="none" spc="-5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Brings Azure innovation to your favorite community database</a:t>
            </a:r>
          </a:p>
        </p:txBody>
      </p:sp>
    </p:spTree>
    <p:extLst>
      <p:ext uri="{BB962C8B-B14F-4D97-AF65-F5344CB8AC3E}">
        <p14:creationId xmlns:p14="http://schemas.microsoft.com/office/powerpoint/2010/main" val="24512624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B0F9CA60-9B1F-7649-9EAD-81831E92D19F}"/>
              </a:ext>
              <a:ext uri="{C183D7F6-B498-43B3-948B-1728B52AA6E4}">
                <adec:decorative xmlns:adec="http://schemas.microsoft.com/office/drawing/2017/decorative" val="1"/>
              </a:ext>
            </a:extLst>
          </p:cNvPr>
          <p:cNvSpPr txBox="1">
            <a:spLocks/>
          </p:cNvSpPr>
          <p:nvPr/>
        </p:nvSpPr>
        <p:spPr>
          <a:xfrm>
            <a:off x="6681626" y="3539881"/>
            <a:ext cx="3972969" cy="2790930"/>
          </a:xfrm>
          <a:prstGeom prst="rect">
            <a:avLst/>
          </a:prstGeom>
          <a:noFill/>
          <a:ln w="12700">
            <a:solidFill>
              <a:schemeClr val="bg1">
                <a:lumMod val="85000"/>
              </a:schemeClr>
            </a:solid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SzTx/>
              <a:buFontTx/>
              <a:buNone/>
              <a:defRPr/>
            </a:pPr>
            <a:endParaRPr lang="en-US" sz="1800" b="1" dirty="0">
              <a:solidFill>
                <a:prstClr val="white"/>
              </a:solidFill>
              <a:latin typeface="Segoe UI Semibold" panose="020B0502040204020203" pitchFamily="34" charset="0"/>
              <a:ea typeface="Segoe UI" pitchFamily="34" charset="0"/>
              <a:cs typeface="Segoe UI Semibold" panose="020B0502040204020203" pitchFamily="34" charset="0"/>
            </a:endParaRPr>
          </a:p>
        </p:txBody>
      </p:sp>
      <p:sp>
        <p:nvSpPr>
          <p:cNvPr id="12" name="Content Placeholder 5">
            <a:extLst>
              <a:ext uri="{FF2B5EF4-FFF2-40B4-BE49-F238E27FC236}">
                <a16:creationId xmlns:a16="http://schemas.microsoft.com/office/drawing/2014/main" id="{7FE1A3A7-B0C2-5F4D-B43A-7E15737A2E06}"/>
              </a:ext>
              <a:ext uri="{C183D7F6-B498-43B3-948B-1728B52AA6E4}">
                <adec:decorative xmlns:adec="http://schemas.microsoft.com/office/drawing/2017/decorative" val="1"/>
              </a:ext>
            </a:extLst>
          </p:cNvPr>
          <p:cNvSpPr txBox="1">
            <a:spLocks/>
          </p:cNvSpPr>
          <p:nvPr/>
        </p:nvSpPr>
        <p:spPr>
          <a:xfrm>
            <a:off x="1522886" y="3539880"/>
            <a:ext cx="3972969" cy="2763937"/>
          </a:xfrm>
          <a:prstGeom prst="rect">
            <a:avLst/>
          </a:prstGeom>
          <a:noFill/>
          <a:ln w="12700">
            <a:solidFill>
              <a:schemeClr val="bg1">
                <a:lumMod val="85000"/>
              </a:schemeClr>
            </a:solid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SzTx/>
              <a:buFontTx/>
              <a:buNone/>
              <a:defRPr/>
            </a:pPr>
            <a:endParaRPr lang="en-US" sz="1800" b="1" baseline="30000" dirty="0">
              <a:solidFill>
                <a:srgbClr val="50E6FF"/>
              </a:solidFill>
              <a:latin typeface="Segoe UI Semibold" panose="020B0502040204020203" pitchFamily="34" charset="0"/>
              <a:ea typeface="Segoe UI" pitchFamily="34" charset="0"/>
              <a:cs typeface="Segoe UI Semibold" panose="020B0502040204020203" pitchFamily="34" charset="0"/>
            </a:endParaRPr>
          </a:p>
        </p:txBody>
      </p:sp>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p:txBody>
          <a:bodyPr/>
          <a:lstStyle/>
          <a:p>
            <a:r>
              <a:rPr lang="en-US" sz="3200" dirty="0"/>
              <a:t>Azure Database for MySQL deployment options</a:t>
            </a:r>
          </a:p>
        </p:txBody>
      </p:sp>
      <p:pic>
        <p:nvPicPr>
          <p:cNvPr id="18" name="Graphic 17" descr="Azure Database for MySQL logo">
            <a:extLst>
              <a:ext uri="{FF2B5EF4-FFF2-40B4-BE49-F238E27FC236}">
                <a16:creationId xmlns:a16="http://schemas.microsoft.com/office/drawing/2014/main" id="{798C5154-2FA8-4CD8-AFFD-3D96EA0EE1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193" y="1251887"/>
            <a:ext cx="1226780" cy="1226780"/>
          </a:xfrm>
          <a:prstGeom prst="rect">
            <a:avLst/>
          </a:prstGeom>
        </p:spPr>
      </p:pic>
      <p:grpSp>
        <p:nvGrpSpPr>
          <p:cNvPr id="15" name="Group 14">
            <a:extLst>
              <a:ext uri="{FF2B5EF4-FFF2-40B4-BE49-F238E27FC236}">
                <a16:creationId xmlns:a16="http://schemas.microsoft.com/office/drawing/2014/main" id="{A532656F-8AC2-493B-8B2A-E500C521CC94}"/>
              </a:ext>
              <a:ext uri="{C183D7F6-B498-43B3-948B-1728B52AA6E4}">
                <adec:decorative xmlns:adec="http://schemas.microsoft.com/office/drawing/2017/decorative" val="1"/>
              </a:ext>
            </a:extLst>
          </p:cNvPr>
          <p:cNvGrpSpPr/>
          <p:nvPr/>
        </p:nvGrpSpPr>
        <p:grpSpPr>
          <a:xfrm>
            <a:off x="3509963" y="2254762"/>
            <a:ext cx="5162550" cy="868708"/>
            <a:chOff x="3509963" y="2254762"/>
            <a:chExt cx="5162550" cy="868708"/>
          </a:xfrm>
        </p:grpSpPr>
        <p:sp>
          <p:nvSpPr>
            <p:cNvPr id="2" name="Left Brace 1">
              <a:extLst>
                <a:ext uri="{FF2B5EF4-FFF2-40B4-BE49-F238E27FC236}">
                  <a16:creationId xmlns:a16="http://schemas.microsoft.com/office/drawing/2014/main" id="{6008AB51-0052-49EB-A285-DBF752D5E6FB}"/>
                </a:ext>
                <a:ext uri="{C183D7F6-B498-43B3-948B-1728B52AA6E4}">
                  <adec:decorative xmlns:adec="http://schemas.microsoft.com/office/drawing/2017/decorative" val="1"/>
                </a:ext>
              </a:extLst>
            </p:cNvPr>
            <p:cNvSpPr/>
            <p:nvPr/>
          </p:nvSpPr>
          <p:spPr>
            <a:xfrm rot="5400000">
              <a:off x="5656884" y="107841"/>
              <a:ext cx="868708" cy="5162550"/>
            </a:xfrm>
            <a:custGeom>
              <a:avLst/>
              <a:gdLst>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287633 w 575266"/>
                <a:gd name="connsiteY3" fmla="*/ 2939137 h 5878286"/>
                <a:gd name="connsiteX4" fmla="*/ 287633 w 575266"/>
                <a:gd name="connsiteY4" fmla="*/ 6 h 5878286"/>
                <a:gd name="connsiteX5" fmla="*/ 575266 w 575266"/>
                <a:gd name="connsiteY5" fmla="*/ 0 h 587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266" h="5878286" stroke="0" extrusionOk="0">
                  <a:moveTo>
                    <a:pt x="575266" y="5878286"/>
                  </a:moveTo>
                  <a:lnTo>
                    <a:pt x="287633" y="5878280"/>
                  </a:lnTo>
                  <a:lnTo>
                    <a:pt x="287633" y="2939149"/>
                  </a:lnTo>
                  <a:cubicBezTo>
                    <a:pt x="287633" y="2939146"/>
                    <a:pt x="158855" y="2939143"/>
                    <a:pt x="0" y="2939143"/>
                  </a:cubicBezTo>
                  <a:lnTo>
                    <a:pt x="287633" y="2939137"/>
                  </a:lnTo>
                  <a:lnTo>
                    <a:pt x="287633" y="6"/>
                  </a:lnTo>
                  <a:cubicBezTo>
                    <a:pt x="287633" y="3"/>
                    <a:pt x="416411" y="0"/>
                    <a:pt x="575266" y="0"/>
                  </a:cubicBezTo>
                  <a:lnTo>
                    <a:pt x="575266" y="5878286"/>
                  </a:lnTo>
                  <a:close/>
                </a:path>
                <a:path w="575266" h="5878286" fill="none">
                  <a:moveTo>
                    <a:pt x="575266" y="5878286"/>
                  </a:moveTo>
                  <a:lnTo>
                    <a:pt x="287633" y="5878280"/>
                  </a:lnTo>
                  <a:lnTo>
                    <a:pt x="287633" y="2939149"/>
                  </a:lnTo>
                  <a:lnTo>
                    <a:pt x="287633" y="2939137"/>
                  </a:lnTo>
                  <a:lnTo>
                    <a:pt x="287633" y="6"/>
                  </a:lnTo>
                  <a:cubicBezTo>
                    <a:pt x="287633" y="3"/>
                    <a:pt x="416411" y="0"/>
                    <a:pt x="575266"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 name="Straight Connector 19">
              <a:extLst>
                <a:ext uri="{FF2B5EF4-FFF2-40B4-BE49-F238E27FC236}">
                  <a16:creationId xmlns:a16="http://schemas.microsoft.com/office/drawing/2014/main" id="{5A263E7F-4732-431E-8DC5-157427ACD59D}"/>
                </a:ext>
                <a:ext uri="{C183D7F6-B498-43B3-948B-1728B52AA6E4}">
                  <adec:decorative xmlns:adec="http://schemas.microsoft.com/office/drawing/2017/decorative" val="1"/>
                </a:ext>
              </a:extLst>
            </p:cNvPr>
            <p:cNvCxnSpPr>
              <a:cxnSpLocks/>
            </p:cNvCxnSpPr>
            <p:nvPr/>
          </p:nvCxnSpPr>
          <p:spPr>
            <a:xfrm>
              <a:off x="6076583" y="2450368"/>
              <a:ext cx="2586" cy="233800"/>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 name="Content Placeholder 2">
            <a:extLst>
              <a:ext uri="{FF2B5EF4-FFF2-40B4-BE49-F238E27FC236}">
                <a16:creationId xmlns:a16="http://schemas.microsoft.com/office/drawing/2014/main" id="{6218D1DB-F070-491E-A2F4-277213338705}"/>
              </a:ext>
            </a:extLst>
          </p:cNvPr>
          <p:cNvSpPr>
            <a:spLocks noGrp="1"/>
          </p:cNvSpPr>
          <p:nvPr>
            <p:ph sz="quarter" idx="10"/>
          </p:nvPr>
        </p:nvSpPr>
        <p:spPr>
          <a:xfrm>
            <a:off x="6681626" y="3127517"/>
            <a:ext cx="3972969" cy="457200"/>
          </a:xfrm>
          <a:solidFill>
            <a:schemeClr val="accent1"/>
          </a:solidFill>
          <a:ln w="12700">
            <a:solidFill>
              <a:schemeClr val="bg1">
                <a:lumMod val="85000"/>
              </a:schemeClr>
            </a:solidFill>
          </a:ln>
        </p:spPr>
        <p:txBody>
          <a:bodyPr anchor="ctr">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Semibold" panose="020B0502040204020203" pitchFamily="34" charset="0"/>
                <a:ea typeface="Segoe UI" pitchFamily="34" charset="0"/>
                <a:cs typeface="Segoe UI Semibold" panose="020B0502040204020203" pitchFamily="34" charset="0"/>
              </a:rPr>
              <a:t>Single Server </a:t>
            </a:r>
          </a:p>
        </p:txBody>
      </p:sp>
      <p:sp>
        <p:nvSpPr>
          <p:cNvPr id="7" name="Content Placeholder 6">
            <a:extLst>
              <a:ext uri="{FF2B5EF4-FFF2-40B4-BE49-F238E27FC236}">
                <a16:creationId xmlns:a16="http://schemas.microsoft.com/office/drawing/2014/main" id="{2708A218-DA24-4F92-9DBB-E4C4FFE36613}"/>
              </a:ext>
            </a:extLst>
          </p:cNvPr>
          <p:cNvSpPr>
            <a:spLocks noGrp="1"/>
          </p:cNvSpPr>
          <p:nvPr>
            <p:ph sz="quarter" idx="12"/>
          </p:nvPr>
        </p:nvSpPr>
        <p:spPr>
          <a:xfrm>
            <a:off x="6779890" y="3667464"/>
            <a:ext cx="3678974" cy="238526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t>Fully-managed, MySQL database service with built-in HA </a:t>
            </a:r>
            <a:endPar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Semibold"/>
              </a:rPr>
              <a:t>Example use cases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a:rPr>
              <a:t>Cloud native applications designed to handle automated patching</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a:rPr>
              <a:t>Online web applications with </a:t>
            </a:r>
            <a:r>
              <a:rPr kumimoji="0" lang="en-US" sz="1400" b="0" i="0" u="none" strike="noStrike" kern="1200" cap="none" spc="0" normalizeH="0" baseline="0" noProof="0" dirty="0">
                <a:ln>
                  <a:noFill/>
                </a:ln>
                <a:solidFill>
                  <a:prstClr val="black"/>
                </a:solidFill>
                <a:effectLst/>
                <a:uLnTx/>
                <a:uFillTx/>
                <a:latin typeface="Segoe UI"/>
                <a:ea typeface="+mn-lt"/>
                <a:cs typeface="Segoe UI"/>
              </a:rPr>
              <a:t>minimal requirements for database customizations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Applications without zonal redundancy requirements</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Content Placeholder 5">
            <a:extLst>
              <a:ext uri="{FF2B5EF4-FFF2-40B4-BE49-F238E27FC236}">
                <a16:creationId xmlns:a16="http://schemas.microsoft.com/office/drawing/2014/main" id="{BED15BF5-66BE-498F-B3EB-45083B714F4F}"/>
              </a:ext>
            </a:extLst>
          </p:cNvPr>
          <p:cNvSpPr>
            <a:spLocks noGrp="1"/>
          </p:cNvSpPr>
          <p:nvPr>
            <p:ph sz="quarter" idx="11"/>
          </p:nvPr>
        </p:nvSpPr>
        <p:spPr>
          <a:xfrm>
            <a:off x="1522886" y="3127517"/>
            <a:ext cx="3972969" cy="457200"/>
          </a:xfrm>
          <a:solidFill>
            <a:schemeClr val="accent2"/>
          </a:solidFill>
          <a:ln w="12700">
            <a:solidFill>
              <a:schemeClr val="bg1">
                <a:lumMod val="85000"/>
              </a:schemeClr>
            </a:solidFill>
          </a:ln>
        </p:spPr>
        <p:txBody>
          <a:bodyPr anchor="ctr">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bold" panose="020B0502040204020203" pitchFamily="34" charset="0"/>
                <a:ea typeface="Segoe UI" pitchFamily="34" charset="0"/>
                <a:cs typeface="Segoe UI Semibold" panose="020B0502040204020203" pitchFamily="34" charset="0"/>
              </a:rPr>
              <a:t>Flexible Server</a:t>
            </a:r>
            <a:endParaRPr kumimoji="0" lang="en-US" sz="1800" b="1" i="0" u="none" strike="noStrike" kern="1200" cap="none" spc="0" normalizeH="0" baseline="30000" noProof="0" dirty="0">
              <a:ln>
                <a:noFill/>
              </a:ln>
              <a:solidFill>
                <a:schemeClr val="tx1"/>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8" name="Content Placeholder 7">
            <a:extLst>
              <a:ext uri="{FF2B5EF4-FFF2-40B4-BE49-F238E27FC236}">
                <a16:creationId xmlns:a16="http://schemas.microsoft.com/office/drawing/2014/main" id="{4DCCA099-CA35-4249-9DD8-BA27F6D26258}"/>
              </a:ext>
            </a:extLst>
          </p:cNvPr>
          <p:cNvSpPr>
            <a:spLocks noGrp="1"/>
          </p:cNvSpPr>
          <p:nvPr>
            <p:ph sz="quarter" idx="13"/>
          </p:nvPr>
        </p:nvSpPr>
        <p:spPr>
          <a:xfrm>
            <a:off x="1621150" y="3667464"/>
            <a:ext cx="3836222" cy="24006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t>Maximum control for your databases with more cost optimization controls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br>
            <a:r>
              <a:rPr kumimoji="0" lang="en-US" sz="1400" b="1" i="0" u="none" strike="noStrike" kern="1200" cap="none" spc="0" normalizeH="0" baseline="0" noProof="0" dirty="0">
                <a:ln>
                  <a:noFill/>
                </a:ln>
                <a:solidFill>
                  <a:srgbClr val="1A1A1A"/>
                </a:solidFill>
                <a:effectLst/>
                <a:uLnTx/>
                <a:uFillTx/>
                <a:latin typeface="Segoe UI Semibold"/>
                <a:ea typeface="+mn-ea"/>
                <a:cs typeface="Segoe UI Semibold"/>
              </a:rPr>
              <a:t>Example use cases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a:rPr>
              <a:t>Application developments requiring more control and customizations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a:rPr>
              <a:t>Mission-critical apps needing high availability and fine-grained maintenance scheduling </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a:rPr>
              <a:t>Applications requiring variable compute capacity to optimize costs</a:t>
            </a:r>
          </a:p>
        </p:txBody>
      </p:sp>
    </p:spTree>
    <p:extLst>
      <p:ext uri="{BB962C8B-B14F-4D97-AF65-F5344CB8AC3E}">
        <p14:creationId xmlns:p14="http://schemas.microsoft.com/office/powerpoint/2010/main" val="40965564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CAEB-F6B8-4DE2-B70C-C4BD28770BE3}"/>
              </a:ext>
            </a:extLst>
          </p:cNvPr>
          <p:cNvSpPr>
            <a:spLocks noGrp="1"/>
          </p:cNvSpPr>
          <p:nvPr>
            <p:ph type="title"/>
          </p:nvPr>
        </p:nvSpPr>
        <p:spPr>
          <a:xfrm>
            <a:off x="588263" y="457200"/>
            <a:ext cx="8652719" cy="984885"/>
          </a:xfrm>
        </p:spPr>
        <p:txBody>
          <a:bodyPr/>
          <a:lstStyle/>
          <a:p>
            <a:r>
              <a:rPr lang="en-US" sz="3200" dirty="0"/>
              <a:t>Maximum control and flexibility to meet your workload needs with Flexible Server</a:t>
            </a:r>
          </a:p>
        </p:txBody>
      </p:sp>
      <p:sp>
        <p:nvSpPr>
          <p:cNvPr id="93" name="Text Placeholder 10">
            <a:extLst>
              <a:ext uri="{FF2B5EF4-FFF2-40B4-BE49-F238E27FC236}">
                <a16:creationId xmlns:a16="http://schemas.microsoft.com/office/drawing/2014/main" id="{D42F84DB-7805-4EB6-9C75-52E0C837B643}"/>
              </a:ext>
            </a:extLst>
          </p:cNvPr>
          <p:cNvSpPr txBox="1">
            <a:spLocks/>
          </p:cNvSpPr>
          <p:nvPr/>
        </p:nvSpPr>
        <p:spPr>
          <a:xfrm>
            <a:off x="1000227"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Maximum control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for your databases</a:t>
            </a:r>
          </a:p>
        </p:txBody>
      </p:sp>
      <p:sp>
        <p:nvSpPr>
          <p:cNvPr id="94" name="Text Placeholder 44">
            <a:extLst>
              <a:ext uri="{FF2B5EF4-FFF2-40B4-BE49-F238E27FC236}">
                <a16:creationId xmlns:a16="http://schemas.microsoft.com/office/drawing/2014/main" id="{B6F69DF1-5E03-4066-8230-E5362E962F19}"/>
              </a:ext>
            </a:extLst>
          </p:cNvPr>
          <p:cNvSpPr txBox="1">
            <a:spLocks/>
          </p:cNvSpPr>
          <p:nvPr/>
        </p:nvSpPr>
        <p:spPr>
          <a:xfrm>
            <a:off x="1000227" y="3510601"/>
            <a:ext cx="2788920" cy="22712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Control planned downtime with custom maintenance windows</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isolation with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err="1">
                <a:ln>
                  <a:noFill/>
                </a:ln>
                <a:solidFill>
                  <a:prstClr val="black"/>
                </a:solidFill>
                <a:effectLst/>
                <a:uLnTx/>
                <a:uFillTx/>
                <a:latin typeface="Segoe UI"/>
                <a:ea typeface="+mn-ea"/>
                <a:cs typeface="Segoe UI"/>
              </a:rPr>
              <a:t>VNet</a:t>
            </a:r>
            <a:r>
              <a:rPr kumimoji="0" lang="en-US" sz="1400" b="0" i="0" u="none" strike="noStrike" kern="1200" cap="none" spc="0" normalizeH="0" baseline="0" noProof="0" dirty="0">
                <a:ln>
                  <a:noFill/>
                </a:ln>
                <a:solidFill>
                  <a:prstClr val="black"/>
                </a:solidFill>
                <a:effectLst/>
                <a:uLnTx/>
                <a:uFillTx/>
                <a:latin typeface="Segoe UI"/>
                <a:ea typeface="+mn-ea"/>
                <a:cs typeface="Segoe UI"/>
              </a:rPr>
              <a:t> integration and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security groups</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Multiple configuration parameters for fine grained database optimization and tuning </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6BE56220-61BF-4A97-BCAB-C893F8CECBEB}"/>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 Placeholder 11">
            <a:extLst>
              <a:ext uri="{FF2B5EF4-FFF2-40B4-BE49-F238E27FC236}">
                <a16:creationId xmlns:a16="http://schemas.microsoft.com/office/drawing/2014/main" id="{1302F626-B065-4631-A555-4B7C407B4CB1}"/>
              </a:ext>
            </a:extLst>
          </p:cNvPr>
          <p:cNvSpPr txBox="1">
            <a:spLocks/>
          </p:cNvSpPr>
          <p:nvPr/>
        </p:nvSpPr>
        <p:spPr>
          <a:xfrm>
            <a:off x="4678655"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Build resilient apps </a:t>
            </a:r>
            <a:b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across availability zones</a:t>
            </a:r>
          </a:p>
        </p:txBody>
      </p:sp>
      <p:sp>
        <p:nvSpPr>
          <p:cNvPr id="91" name="Text Placeholder 45">
            <a:extLst>
              <a:ext uri="{FF2B5EF4-FFF2-40B4-BE49-F238E27FC236}">
                <a16:creationId xmlns:a16="http://schemas.microsoft.com/office/drawing/2014/main" id="{48AFF3AA-80A4-4BA3-AA32-9075E5EAE0AA}"/>
              </a:ext>
            </a:extLst>
          </p:cNvPr>
          <p:cNvSpPr txBox="1">
            <a:spLocks/>
          </p:cNvSpPr>
          <p:nvPr/>
        </p:nvSpPr>
        <p:spPr>
          <a:xfrm>
            <a:off x="4678655" y="3510601"/>
            <a:ext cx="2642677" cy="13633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Ensure data is always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available with zone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redundant high availability</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Zero data loss within single and multiple availability zones</a:t>
            </a:r>
          </a:p>
        </p:txBody>
      </p:sp>
      <p:cxnSp>
        <p:nvCxnSpPr>
          <p:cNvPr id="79" name="Straight Connector 78">
            <a:extLst>
              <a:ext uri="{FF2B5EF4-FFF2-40B4-BE49-F238E27FC236}">
                <a16:creationId xmlns:a16="http://schemas.microsoft.com/office/drawing/2014/main" id="{0D090BE0-F56A-4D36-AEDE-AFCA3881A223}"/>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Text Placeholder 47">
            <a:extLst>
              <a:ext uri="{FF2B5EF4-FFF2-40B4-BE49-F238E27FC236}">
                <a16:creationId xmlns:a16="http://schemas.microsoft.com/office/drawing/2014/main" id="{A2578739-1005-48A0-93AC-5CB43945F2EF}"/>
              </a:ext>
            </a:extLst>
          </p:cNvPr>
          <p:cNvSpPr txBox="1">
            <a:spLocks/>
          </p:cNvSpPr>
          <p:nvPr/>
        </p:nvSpPr>
        <p:spPr>
          <a:xfrm>
            <a:off x="8239458" y="3510601"/>
            <a:ext cx="2864955" cy="2034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Guided developer experience increases productivity and simplifies end-to-end deployment</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 compatibility with community edition MySQL</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Stop/Start and burstable capabilities for cost optimization</a:t>
            </a:r>
          </a:p>
        </p:txBody>
      </p:sp>
      <p:sp>
        <p:nvSpPr>
          <p:cNvPr id="2" name="Text Placeholder 11">
            <a:extLst>
              <a:ext uri="{FF2B5EF4-FFF2-40B4-BE49-F238E27FC236}">
                <a16:creationId xmlns:a16="http://schemas.microsoft.com/office/drawing/2014/main" id="{CF0194C3-B38E-46C6-A766-23F8DE61A14C}"/>
              </a:ext>
            </a:extLst>
          </p:cNvPr>
          <p:cNvSpPr txBox="1">
            <a:spLocks/>
          </p:cNvSpPr>
          <p:nvPr/>
        </p:nvSpPr>
        <p:spPr>
          <a:xfrm>
            <a:off x="8239458" y="2696132"/>
            <a:ext cx="307311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Simplified </a:t>
            </a:r>
            <a:b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developer experience</a:t>
            </a:r>
          </a:p>
        </p:txBody>
      </p:sp>
      <p:cxnSp>
        <p:nvCxnSpPr>
          <p:cNvPr id="80" name="Straight Connector 79">
            <a:extLst>
              <a:ext uri="{FF2B5EF4-FFF2-40B4-BE49-F238E27FC236}">
                <a16:creationId xmlns:a16="http://schemas.microsoft.com/office/drawing/2014/main" id="{257CBDD9-FDE5-4CC9-979B-DC3C2C995780}"/>
              </a:ext>
              <a:ext uri="{C183D7F6-B498-43B3-948B-1728B52AA6E4}">
                <adec:decorative xmlns:adec="http://schemas.microsoft.com/office/drawing/2017/decorative" val="1"/>
              </a:ext>
            </a:extLst>
          </p:cNvPr>
          <p:cNvCxnSpPr>
            <a:cxnSpLocks/>
          </p:cNvCxnSpPr>
          <p:nvPr/>
        </p:nvCxnSpPr>
        <p:spPr>
          <a:xfrm>
            <a:off x="8239458"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descr="cloud inside circle/arrow">
            <a:extLst>
              <a:ext uri="{FF2B5EF4-FFF2-40B4-BE49-F238E27FC236}">
                <a16:creationId xmlns:a16="http://schemas.microsoft.com/office/drawing/2014/main" id="{D95A13C5-F387-4B86-92F6-09422A9D2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8654" y="1988830"/>
            <a:ext cx="572949" cy="572949"/>
          </a:xfrm>
          <a:prstGeom prst="rect">
            <a:avLst/>
          </a:prstGeom>
        </p:spPr>
      </p:pic>
      <p:grpSp>
        <p:nvGrpSpPr>
          <p:cNvPr id="15" name="Group 84" descr="toggles">
            <a:extLst>
              <a:ext uri="{FF2B5EF4-FFF2-40B4-BE49-F238E27FC236}">
                <a16:creationId xmlns:a16="http://schemas.microsoft.com/office/drawing/2014/main" id="{28E3CB8C-890A-9A44-A26E-D2EDEA56892D}"/>
              </a:ext>
            </a:extLst>
          </p:cNvPr>
          <p:cNvGrpSpPr>
            <a:grpSpLocks noChangeAspect="1"/>
          </p:cNvGrpSpPr>
          <p:nvPr/>
        </p:nvGrpSpPr>
        <p:grpSpPr bwMode="auto">
          <a:xfrm>
            <a:off x="1000227" y="1988831"/>
            <a:ext cx="504850" cy="556583"/>
            <a:chOff x="5822" y="999"/>
            <a:chExt cx="283" cy="312"/>
          </a:xfrm>
        </p:grpSpPr>
        <p:sp>
          <p:nvSpPr>
            <p:cNvPr id="16" name="AutoShape 83">
              <a:extLst>
                <a:ext uri="{FF2B5EF4-FFF2-40B4-BE49-F238E27FC236}">
                  <a16:creationId xmlns:a16="http://schemas.microsoft.com/office/drawing/2014/main" id="{19CA54F4-DC0C-A54A-BAC1-B6244371122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85">
              <a:extLst>
                <a:ext uri="{FF2B5EF4-FFF2-40B4-BE49-F238E27FC236}">
                  <a16:creationId xmlns:a16="http://schemas.microsoft.com/office/drawing/2014/main" id="{C4939FAD-A826-5440-AFA6-77B25FEC005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86">
              <a:extLst>
                <a:ext uri="{FF2B5EF4-FFF2-40B4-BE49-F238E27FC236}">
                  <a16:creationId xmlns:a16="http://schemas.microsoft.com/office/drawing/2014/main" id="{5E89617A-D946-AB42-87A3-10BE0EADD1DE}"/>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87">
              <a:extLst>
                <a:ext uri="{FF2B5EF4-FFF2-40B4-BE49-F238E27FC236}">
                  <a16:creationId xmlns:a16="http://schemas.microsoft.com/office/drawing/2014/main" id="{A29EE39C-D162-4549-B54E-5BC28CECD72B}"/>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Oval 88">
              <a:extLst>
                <a:ext uri="{FF2B5EF4-FFF2-40B4-BE49-F238E27FC236}">
                  <a16:creationId xmlns:a16="http://schemas.microsoft.com/office/drawing/2014/main" id="{A9B9CC39-8F76-F34D-AF6A-748A8BD73370}"/>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89">
              <a:extLst>
                <a:ext uri="{FF2B5EF4-FFF2-40B4-BE49-F238E27FC236}">
                  <a16:creationId xmlns:a16="http://schemas.microsoft.com/office/drawing/2014/main" id="{7125B603-FF21-BD46-AF5B-F07DEB38BFDD}"/>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90">
              <a:extLst>
                <a:ext uri="{FF2B5EF4-FFF2-40B4-BE49-F238E27FC236}">
                  <a16:creationId xmlns:a16="http://schemas.microsoft.com/office/drawing/2014/main" id="{1F71FC24-5854-D243-A3E4-67E61224DBFB}"/>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descr="dev gear">
            <a:extLst>
              <a:ext uri="{FF2B5EF4-FFF2-40B4-BE49-F238E27FC236}">
                <a16:creationId xmlns:a16="http://schemas.microsoft.com/office/drawing/2014/main" id="{E4C25AC5-A571-E946-8EF2-B02F6A1C2080}"/>
              </a:ext>
            </a:extLst>
          </p:cNvPr>
          <p:cNvGrpSpPr/>
          <p:nvPr/>
        </p:nvGrpSpPr>
        <p:grpSpPr>
          <a:xfrm>
            <a:off x="8239458" y="1956945"/>
            <a:ext cx="1022727" cy="572952"/>
            <a:chOff x="8335688" y="2339148"/>
            <a:chExt cx="884117" cy="495300"/>
          </a:xfrm>
        </p:grpSpPr>
        <p:grpSp>
          <p:nvGrpSpPr>
            <p:cNvPr id="24" name="Group 47">
              <a:extLst>
                <a:ext uri="{FF2B5EF4-FFF2-40B4-BE49-F238E27FC236}">
                  <a16:creationId xmlns:a16="http://schemas.microsoft.com/office/drawing/2014/main" id="{F25EC45F-EAB5-BC4E-9BC3-F09BE498AFC5}"/>
                </a:ext>
              </a:extLst>
            </p:cNvPr>
            <p:cNvGrpSpPr>
              <a:grpSpLocks noChangeAspect="1"/>
            </p:cNvGrpSpPr>
            <p:nvPr/>
          </p:nvGrpSpPr>
          <p:grpSpPr bwMode="auto">
            <a:xfrm>
              <a:off x="8559857" y="2368446"/>
              <a:ext cx="436704" cy="436704"/>
              <a:chOff x="3411" y="999"/>
              <a:chExt cx="312" cy="312"/>
            </a:xfrm>
          </p:grpSpPr>
          <p:sp>
            <p:nvSpPr>
              <p:cNvPr id="27" name="AutoShape 46">
                <a:extLst>
                  <a:ext uri="{FF2B5EF4-FFF2-40B4-BE49-F238E27FC236}">
                    <a16:creationId xmlns:a16="http://schemas.microsoft.com/office/drawing/2014/main" id="{54E24208-B5C0-764E-952A-AD4A5DF96F1F}"/>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3FE82A5-04BC-3146-A84D-D1D1FA9F43C3}"/>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3D2D9470-90A1-AF47-ABA5-7D664A5B9E8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0">
                <a:extLst>
                  <a:ext uri="{FF2B5EF4-FFF2-40B4-BE49-F238E27FC236}">
                    <a16:creationId xmlns:a16="http://schemas.microsoft.com/office/drawing/2014/main" id="{2CD75582-D70B-A747-B17D-75A00BAB367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51">
                <a:extLst>
                  <a:ext uri="{FF2B5EF4-FFF2-40B4-BE49-F238E27FC236}">
                    <a16:creationId xmlns:a16="http://schemas.microsoft.com/office/drawing/2014/main" id="{C8323F66-6894-AF4E-998B-A7C53F6652EE}"/>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52">
                <a:extLst>
                  <a:ext uri="{FF2B5EF4-FFF2-40B4-BE49-F238E27FC236}">
                    <a16:creationId xmlns:a16="http://schemas.microsoft.com/office/drawing/2014/main" id="{1301D275-03D4-6641-A08C-1E00AD7F553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53">
                <a:extLst>
                  <a:ext uri="{FF2B5EF4-FFF2-40B4-BE49-F238E27FC236}">
                    <a16:creationId xmlns:a16="http://schemas.microsoft.com/office/drawing/2014/main" id="{DF744121-73DE-384D-80C1-B50C39B73AB8}"/>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4">
                <a:extLst>
                  <a:ext uri="{FF2B5EF4-FFF2-40B4-BE49-F238E27FC236}">
                    <a16:creationId xmlns:a16="http://schemas.microsoft.com/office/drawing/2014/main" id="{152C8DE6-6F2C-2B4B-BD21-B5C49591529E}"/>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5">
                <a:extLst>
                  <a:ext uri="{FF2B5EF4-FFF2-40B4-BE49-F238E27FC236}">
                    <a16:creationId xmlns:a16="http://schemas.microsoft.com/office/drawing/2014/main" id="{E861DC7B-6382-384C-A0D7-7D373D4CD5FD}"/>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56">
                <a:extLst>
                  <a:ext uri="{FF2B5EF4-FFF2-40B4-BE49-F238E27FC236}">
                    <a16:creationId xmlns:a16="http://schemas.microsoft.com/office/drawing/2014/main" id="{A4217E90-E9FD-814F-9777-C2244083818D}"/>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57">
                <a:extLst>
                  <a:ext uri="{FF2B5EF4-FFF2-40B4-BE49-F238E27FC236}">
                    <a16:creationId xmlns:a16="http://schemas.microsoft.com/office/drawing/2014/main" id="{3D22C9FF-D5E1-3B43-BBCF-A56B8CB7A0D6}"/>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5" name="Freeform 40">
              <a:extLst>
                <a:ext uri="{FF2B5EF4-FFF2-40B4-BE49-F238E27FC236}">
                  <a16:creationId xmlns:a16="http://schemas.microsoft.com/office/drawing/2014/main" id="{164ADF99-F8D5-DB44-9A57-9D199252A746}"/>
                </a:ext>
              </a:extLst>
            </p:cNvPr>
            <p:cNvSpPr>
              <a:spLocks/>
            </p:cNvSpPr>
            <p:nvPr/>
          </p:nvSpPr>
          <p:spPr bwMode="auto">
            <a:xfrm>
              <a:off x="8335688" y="2339148"/>
              <a:ext cx="142875"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41">
              <a:extLst>
                <a:ext uri="{FF2B5EF4-FFF2-40B4-BE49-F238E27FC236}">
                  <a16:creationId xmlns:a16="http://schemas.microsoft.com/office/drawing/2014/main" id="{E1779D12-F77B-3C43-9BBB-B4C1D1922014}"/>
                </a:ext>
              </a:extLst>
            </p:cNvPr>
            <p:cNvSpPr>
              <a:spLocks/>
            </p:cNvSpPr>
            <p:nvPr/>
          </p:nvSpPr>
          <p:spPr bwMode="auto">
            <a:xfrm>
              <a:off x="9076930" y="2339148"/>
              <a:ext cx="142875"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52914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326-5A6B-4091-BD7E-E059EE004143}"/>
              </a:ext>
            </a:extLst>
          </p:cNvPr>
          <p:cNvSpPr>
            <a:spLocks noGrp="1"/>
          </p:cNvSpPr>
          <p:nvPr>
            <p:ph type="title"/>
          </p:nvPr>
        </p:nvSpPr>
        <p:spPr>
          <a:xfrm>
            <a:off x="585216" y="3395572"/>
            <a:ext cx="5902670" cy="498598"/>
          </a:xfrm>
        </p:spPr>
        <p:txBody>
          <a:bodyPr/>
          <a:lstStyle/>
          <a:p>
            <a:r>
              <a:rPr lang="en-US" dirty="0"/>
              <a:t>Fully managed community database with a lower TCO</a:t>
            </a:r>
            <a:endParaRPr lang="en-AU" dirty="0"/>
          </a:p>
        </p:txBody>
      </p:sp>
      <p:pic>
        <p:nvPicPr>
          <p:cNvPr id="9" name="Picture 8" descr="4 ven circles overlapping">
            <a:extLst>
              <a:ext uri="{FF2B5EF4-FFF2-40B4-BE49-F238E27FC236}">
                <a16:creationId xmlns:a16="http://schemas.microsoft.com/office/drawing/2014/main" id="{8B2228A7-6FA9-D541-8814-9F45AF56F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2277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0" y="2150910"/>
            <a:ext cx="4898137" cy="2255874"/>
          </a:xfrm>
        </p:spPr>
        <p:txBody>
          <a:bodyPr/>
          <a:lstStyle/>
          <a:p>
            <a:r>
              <a:rPr lang="en-US" sz="1400" dirty="0"/>
              <a:t>MySQL community versions 5.7 and 8.0 </a:t>
            </a:r>
          </a:p>
          <a:p>
            <a:r>
              <a:rPr lang="en-US" sz="1400" dirty="0"/>
              <a:t>MariaDB community version 10.2 and 10.3 </a:t>
            </a:r>
          </a:p>
          <a:p>
            <a:r>
              <a:rPr lang="en-US" sz="1400" dirty="0"/>
              <a:t>Infrastructure and database management, including feature updates, handled by Azure</a:t>
            </a:r>
          </a:p>
          <a:p>
            <a:r>
              <a:rPr lang="en-US" sz="1400" dirty="0"/>
              <a:t>Options for popular Java, Python and php based applications through Azure Kubernetes Service or Azure App Service</a:t>
            </a:r>
          </a:p>
          <a:p>
            <a:r>
              <a:rPr lang="en-US" sz="1400" dirty="0"/>
              <a:t>Guaranteed SLA of 99.99% connectivity </a:t>
            </a:r>
          </a:p>
        </p:txBody>
      </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263" y="457200"/>
            <a:ext cx="4928117" cy="553998"/>
          </a:xfrm>
        </p:spPr>
        <p:txBody>
          <a:bodyPr/>
          <a:lstStyle/>
          <a:p>
            <a:r>
              <a:rPr lang="en-US" sz="3200" dirty="0"/>
              <a:t>Use your community database as a fully managed service </a:t>
            </a:r>
          </a:p>
        </p:txBody>
      </p:sp>
      <p:grpSp>
        <p:nvGrpSpPr>
          <p:cNvPr id="5" name="Group 4" descr="Framework showing MySQL and MariaDB consisting of various features.">
            <a:extLst>
              <a:ext uri="{FF2B5EF4-FFF2-40B4-BE49-F238E27FC236}">
                <a16:creationId xmlns:a16="http://schemas.microsoft.com/office/drawing/2014/main" id="{4906D513-FE0A-42BB-80A2-AE6A9CEA310F}"/>
              </a:ext>
            </a:extLst>
          </p:cNvPr>
          <p:cNvGrpSpPr/>
          <p:nvPr/>
        </p:nvGrpSpPr>
        <p:grpSpPr>
          <a:xfrm>
            <a:off x="7427480" y="954728"/>
            <a:ext cx="3646109" cy="4959660"/>
            <a:chOff x="7427480" y="954728"/>
            <a:chExt cx="3646109" cy="4959660"/>
          </a:xfrm>
        </p:grpSpPr>
        <p:sp>
          <p:nvSpPr>
            <p:cNvPr id="6" name="Freeform: Shape 5">
              <a:extLst>
                <a:ext uri="{FF2B5EF4-FFF2-40B4-BE49-F238E27FC236}">
                  <a16:creationId xmlns:a16="http://schemas.microsoft.com/office/drawing/2014/main" id="{C9A6B8A3-763E-4CCF-8544-99FB4881521C}"/>
                </a:ext>
                <a:ext uri="{C183D7F6-B498-43B3-948B-1728B52AA6E4}">
                  <adec:decorative xmlns:adec="http://schemas.microsoft.com/office/drawing/2017/decorative" val="1"/>
                </a:ext>
              </a:extLst>
            </p:cNvPr>
            <p:cNvSpPr>
              <a:spLocks noChangeArrowheads="1"/>
            </p:cNvSpPr>
            <p:nvPr/>
          </p:nvSpPr>
          <p:spPr bwMode="auto">
            <a:xfrm flipH="1">
              <a:off x="8206698" y="954728"/>
              <a:ext cx="2094095" cy="1239362"/>
            </a:xfrm>
            <a:custGeom>
              <a:avLst/>
              <a:gdLst>
                <a:gd name="connsiteX0" fmla="*/ 1879816 w 4663827"/>
                <a:gd name="connsiteY0" fmla="*/ 0 h 2760224"/>
                <a:gd name="connsiteX1" fmla="*/ 475901 w 4663827"/>
                <a:gd name="connsiteY1" fmla="*/ 1380112 h 2760224"/>
                <a:gd name="connsiteX2" fmla="*/ 504424 w 4663827"/>
                <a:gd name="connsiteY2" fmla="*/ 1658253 h 2760224"/>
                <a:gd name="connsiteX3" fmla="*/ 518946 w 4663827"/>
                <a:gd name="connsiteY3" fmla="*/ 1713775 h 2760224"/>
                <a:gd name="connsiteX4" fmla="*/ 420210 w 4663827"/>
                <a:gd name="connsiteY4" fmla="*/ 1723658 h 2760224"/>
                <a:gd name="connsiteX5" fmla="*/ 0 w 4663827"/>
                <a:gd name="connsiteY5" fmla="*/ 2236733 h 2760224"/>
                <a:gd name="connsiteX6" fmla="*/ 524271 w 4663827"/>
                <a:gd name="connsiteY6" fmla="*/ 2760224 h 2760224"/>
                <a:gd name="connsiteX7" fmla="*/ 1866653 w 4663827"/>
                <a:gd name="connsiteY7" fmla="*/ 2760224 h 2760224"/>
                <a:gd name="connsiteX8" fmla="*/ 1879816 w 4663827"/>
                <a:gd name="connsiteY8" fmla="*/ 2760224 h 2760224"/>
                <a:gd name="connsiteX9" fmla="*/ 2049469 w 4663827"/>
                <a:gd name="connsiteY9" fmla="*/ 2760224 h 2760224"/>
                <a:gd name="connsiteX10" fmla="*/ 4139556 w 4663827"/>
                <a:gd name="connsiteY10" fmla="*/ 2760224 h 2760224"/>
                <a:gd name="connsiteX11" fmla="*/ 4663827 w 4663827"/>
                <a:gd name="connsiteY11" fmla="*/ 2236733 h 2760224"/>
                <a:gd name="connsiteX12" fmla="*/ 4139556 w 4663827"/>
                <a:gd name="connsiteY12" fmla="*/ 1713242 h 2760224"/>
                <a:gd name="connsiteX13" fmla="*/ 4125765 w 4663827"/>
                <a:gd name="connsiteY13" fmla="*/ 1713242 h 2760224"/>
                <a:gd name="connsiteX14" fmla="*/ 4120998 w 4663827"/>
                <a:gd name="connsiteY14" fmla="*/ 1713242 h 2760224"/>
                <a:gd name="connsiteX15" fmla="*/ 4169072 w 4663827"/>
                <a:gd name="connsiteY15" fmla="*/ 1562343 h 2760224"/>
                <a:gd name="connsiteX16" fmla="*/ 4187926 w 4663827"/>
                <a:gd name="connsiteY16" fmla="*/ 1380113 h 2760224"/>
                <a:gd name="connsiteX17" fmla="*/ 3259912 w 4663827"/>
                <a:gd name="connsiteY17" fmla="*/ 475901 h 2760224"/>
                <a:gd name="connsiteX18" fmla="*/ 2983949 w 4663827"/>
                <a:gd name="connsiteY18" fmla="*/ 516553 h 2760224"/>
                <a:gd name="connsiteX19" fmla="*/ 2976153 w 4663827"/>
                <a:gd name="connsiteY19" fmla="*/ 519333 h 2760224"/>
                <a:gd name="connsiteX20" fmla="*/ 2963145 w 4663827"/>
                <a:gd name="connsiteY20" fmla="*/ 502233 h 2760224"/>
                <a:gd name="connsiteX21" fmla="*/ 1879816 w 4663827"/>
                <a:gd name="connsiteY21" fmla="*/ 0 h 276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63827" h="2760224">
                  <a:moveTo>
                    <a:pt x="1879816" y="0"/>
                  </a:moveTo>
                  <a:cubicBezTo>
                    <a:pt x="1104455" y="0"/>
                    <a:pt x="475901" y="617897"/>
                    <a:pt x="475901" y="1380112"/>
                  </a:cubicBezTo>
                  <a:cubicBezTo>
                    <a:pt x="475901" y="1475389"/>
                    <a:pt x="485722" y="1568411"/>
                    <a:pt x="504424" y="1658253"/>
                  </a:cubicBezTo>
                  <a:lnTo>
                    <a:pt x="518946" y="1713775"/>
                  </a:lnTo>
                  <a:lnTo>
                    <a:pt x="420210" y="1723658"/>
                  </a:lnTo>
                  <a:cubicBezTo>
                    <a:pt x="183973" y="1771521"/>
                    <a:pt x="0" y="1979077"/>
                    <a:pt x="0" y="2236733"/>
                  </a:cubicBezTo>
                  <a:cubicBezTo>
                    <a:pt x="0" y="2531197"/>
                    <a:pt x="240291" y="2760224"/>
                    <a:pt x="524271" y="2760224"/>
                  </a:cubicBezTo>
                  <a:cubicBezTo>
                    <a:pt x="524271" y="2760224"/>
                    <a:pt x="524271" y="2760224"/>
                    <a:pt x="1866653" y="2760224"/>
                  </a:cubicBezTo>
                  <a:lnTo>
                    <a:pt x="1879816" y="2760224"/>
                  </a:lnTo>
                  <a:lnTo>
                    <a:pt x="2049469" y="2760224"/>
                  </a:lnTo>
                  <a:cubicBezTo>
                    <a:pt x="2557869" y="2760224"/>
                    <a:pt x="3235735" y="2760224"/>
                    <a:pt x="4139556" y="2760224"/>
                  </a:cubicBezTo>
                  <a:cubicBezTo>
                    <a:pt x="4434459" y="2760224"/>
                    <a:pt x="4663827" y="2531197"/>
                    <a:pt x="4663827" y="2236733"/>
                  </a:cubicBezTo>
                  <a:cubicBezTo>
                    <a:pt x="4663827" y="1942269"/>
                    <a:pt x="4434459" y="1713242"/>
                    <a:pt x="4139556" y="1713242"/>
                  </a:cubicBezTo>
                  <a:cubicBezTo>
                    <a:pt x="4139556" y="1713242"/>
                    <a:pt x="4139556" y="1713242"/>
                    <a:pt x="4125765" y="1713242"/>
                  </a:cubicBezTo>
                  <a:lnTo>
                    <a:pt x="4120998" y="1713242"/>
                  </a:lnTo>
                  <a:lnTo>
                    <a:pt x="4169072" y="1562343"/>
                  </a:lnTo>
                  <a:cubicBezTo>
                    <a:pt x="4181434" y="1503481"/>
                    <a:pt x="4187926" y="1442536"/>
                    <a:pt x="4187926" y="1380113"/>
                  </a:cubicBezTo>
                  <a:cubicBezTo>
                    <a:pt x="4187926" y="880731"/>
                    <a:pt x="3772440" y="475901"/>
                    <a:pt x="3259912" y="475901"/>
                  </a:cubicBezTo>
                  <a:cubicBezTo>
                    <a:pt x="3163813" y="475901"/>
                    <a:pt x="3071126" y="490133"/>
                    <a:pt x="2983949" y="516553"/>
                  </a:cubicBezTo>
                  <a:lnTo>
                    <a:pt x="2976153" y="519333"/>
                  </a:lnTo>
                  <a:lnTo>
                    <a:pt x="2963145" y="502233"/>
                  </a:lnTo>
                  <a:cubicBezTo>
                    <a:pt x="2705646" y="195507"/>
                    <a:pt x="2315957" y="0"/>
                    <a:pt x="1879816" y="0"/>
                  </a:cubicBezTo>
                  <a:close/>
                </a:path>
              </a:pathLst>
            </a:custGeom>
            <a:solidFill>
              <a:schemeClr val="accent2"/>
            </a:solidFill>
            <a:ln w="12700">
              <a:solidFill>
                <a:schemeClr val="accent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E3000068-050C-4AB4-8DE7-90A98F48C61D}"/>
                </a:ext>
              </a:extLst>
            </p:cNvPr>
            <p:cNvGrpSpPr/>
            <p:nvPr/>
          </p:nvGrpSpPr>
          <p:grpSpPr>
            <a:xfrm>
              <a:off x="7427480" y="5018534"/>
              <a:ext cx="691057" cy="852854"/>
              <a:chOff x="1980078" y="253998"/>
              <a:chExt cx="3830386" cy="4727197"/>
            </a:xfrm>
            <a:solidFill>
              <a:schemeClr val="accent2"/>
            </a:solidFill>
          </p:grpSpPr>
          <p:sp>
            <p:nvSpPr>
              <p:cNvPr id="26" name="Rectangle 27">
                <a:extLst>
                  <a:ext uri="{FF2B5EF4-FFF2-40B4-BE49-F238E27FC236}">
                    <a16:creationId xmlns:a16="http://schemas.microsoft.com/office/drawing/2014/main" id="{1814E08B-97B2-42F2-A433-E1DD7CA5BB89}"/>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29">
                <a:extLst>
                  <a:ext uri="{FF2B5EF4-FFF2-40B4-BE49-F238E27FC236}">
                    <a16:creationId xmlns:a16="http://schemas.microsoft.com/office/drawing/2014/main" id="{4AD42C43-340A-478C-8EAC-FB075B8EC5C6}"/>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30">
                <a:extLst>
                  <a:ext uri="{FF2B5EF4-FFF2-40B4-BE49-F238E27FC236}">
                    <a16:creationId xmlns:a16="http://schemas.microsoft.com/office/drawing/2014/main" id="{EF63262A-B348-4788-9534-813A8A239472}"/>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14B7E01-3141-42CE-A90D-24A9BEF14D96}"/>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 name="Group 232">
              <a:extLst>
                <a:ext uri="{FF2B5EF4-FFF2-40B4-BE49-F238E27FC236}">
                  <a16:creationId xmlns:a16="http://schemas.microsoft.com/office/drawing/2014/main" id="{5A3805D3-7FCF-4DD3-A286-601534C3DF1D}"/>
                </a:ext>
              </a:extLst>
            </p:cNvPr>
            <p:cNvGrpSpPr>
              <a:grpSpLocks noChangeAspect="1"/>
            </p:cNvGrpSpPr>
            <p:nvPr/>
          </p:nvGrpSpPr>
          <p:grpSpPr bwMode="auto">
            <a:xfrm>
              <a:off x="10517401" y="5024486"/>
              <a:ext cx="556188" cy="889902"/>
              <a:chOff x="6473" y="2783"/>
              <a:chExt cx="195" cy="312"/>
            </a:xfrm>
          </p:grpSpPr>
          <p:sp>
            <p:nvSpPr>
              <p:cNvPr id="20" name="Freeform 233">
                <a:extLst>
                  <a:ext uri="{FF2B5EF4-FFF2-40B4-BE49-F238E27FC236}">
                    <a16:creationId xmlns:a16="http://schemas.microsoft.com/office/drawing/2014/main" id="{39050675-6D29-4775-813D-40BBE023ED4A}"/>
                  </a:ext>
                  <a:ext uri="{C183D7F6-B498-43B3-948B-1728B52AA6E4}">
                    <adec:decorative xmlns:adec="http://schemas.microsoft.com/office/drawing/2017/decorative" val="1"/>
                  </a:ext>
                </a:extLst>
              </p:cNvPr>
              <p:cNvSpPr>
                <a:spLocks noEditPoints="1"/>
              </p:cNvSpPr>
              <p:nvPr/>
            </p:nvSpPr>
            <p:spPr bwMode="auto">
              <a:xfrm>
                <a:off x="6477" y="3017"/>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234">
                <a:extLst>
                  <a:ext uri="{FF2B5EF4-FFF2-40B4-BE49-F238E27FC236}">
                    <a16:creationId xmlns:a16="http://schemas.microsoft.com/office/drawing/2014/main" id="{5C766969-A472-45BB-80BA-FC73705BB236}"/>
                  </a:ext>
                  <a:ext uri="{C183D7F6-B498-43B3-948B-1728B52AA6E4}">
                    <adec:decorative xmlns:adec="http://schemas.microsoft.com/office/drawing/2017/decorative" val="1"/>
                  </a:ext>
                </a:extLst>
              </p:cNvPr>
              <p:cNvSpPr>
                <a:spLocks noChangeArrowheads="1"/>
              </p:cNvSpPr>
              <p:nvPr/>
            </p:nvSpPr>
            <p:spPr bwMode="auto">
              <a:xfrm>
                <a:off x="6629" y="2842"/>
                <a:ext cx="20"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235">
                <a:extLst>
                  <a:ext uri="{FF2B5EF4-FFF2-40B4-BE49-F238E27FC236}">
                    <a16:creationId xmlns:a16="http://schemas.microsoft.com/office/drawing/2014/main" id="{E408E252-DDC3-41F4-BD56-F5E944950719}"/>
                  </a:ext>
                  <a:ext uri="{C183D7F6-B498-43B3-948B-1728B52AA6E4}">
                    <adec:decorative xmlns:adec="http://schemas.microsoft.com/office/drawing/2017/decorative" val="1"/>
                  </a:ext>
                </a:extLst>
              </p:cNvPr>
              <p:cNvSpPr>
                <a:spLocks/>
              </p:cNvSpPr>
              <p:nvPr/>
            </p:nvSpPr>
            <p:spPr bwMode="auto">
              <a:xfrm>
                <a:off x="6610" y="2783"/>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36">
                <a:extLst>
                  <a:ext uri="{FF2B5EF4-FFF2-40B4-BE49-F238E27FC236}">
                    <a16:creationId xmlns:a16="http://schemas.microsoft.com/office/drawing/2014/main" id="{A4AE0581-C8D1-40BA-8275-93BA7B947C51}"/>
                  </a:ext>
                  <a:ext uri="{C183D7F6-B498-43B3-948B-1728B52AA6E4}">
                    <adec:decorative xmlns:adec="http://schemas.microsoft.com/office/drawing/2017/decorative" val="1"/>
                  </a:ext>
                </a:extLst>
              </p:cNvPr>
              <p:cNvSpPr>
                <a:spLocks/>
              </p:cNvSpPr>
              <p:nvPr/>
            </p:nvSpPr>
            <p:spPr bwMode="auto">
              <a:xfrm>
                <a:off x="6610" y="2949"/>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Rectangle 237">
                <a:extLst>
                  <a:ext uri="{FF2B5EF4-FFF2-40B4-BE49-F238E27FC236}">
                    <a16:creationId xmlns:a16="http://schemas.microsoft.com/office/drawing/2014/main" id="{8CD45D51-F405-4134-866B-58B6FC642A3A}"/>
                  </a:ext>
                  <a:ext uri="{C183D7F6-B498-43B3-948B-1728B52AA6E4}">
                    <adec:decorative xmlns:adec="http://schemas.microsoft.com/office/drawing/2017/decorative" val="1"/>
                  </a:ext>
                </a:extLst>
              </p:cNvPr>
              <p:cNvSpPr>
                <a:spLocks noChangeArrowheads="1"/>
              </p:cNvSpPr>
              <p:nvPr/>
            </p:nvSpPr>
            <p:spPr bwMode="auto">
              <a:xfrm>
                <a:off x="6502" y="2846"/>
                <a:ext cx="39" cy="1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8">
                <a:extLst>
                  <a:ext uri="{FF2B5EF4-FFF2-40B4-BE49-F238E27FC236}">
                    <a16:creationId xmlns:a16="http://schemas.microsoft.com/office/drawing/2014/main" id="{3FEBBD8B-6A86-402E-AA50-AE60AA674246}"/>
                  </a:ext>
                  <a:ext uri="{C183D7F6-B498-43B3-948B-1728B52AA6E4}">
                    <adec:decorative xmlns:adec="http://schemas.microsoft.com/office/drawing/2017/decorative" val="1"/>
                  </a:ext>
                </a:extLst>
              </p:cNvPr>
              <p:cNvSpPr>
                <a:spLocks/>
              </p:cNvSpPr>
              <p:nvPr/>
            </p:nvSpPr>
            <p:spPr bwMode="auto">
              <a:xfrm>
                <a:off x="6473" y="2783"/>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11">
              <a:extLst>
                <a:ext uri="{FF2B5EF4-FFF2-40B4-BE49-F238E27FC236}">
                  <a16:creationId xmlns:a16="http://schemas.microsoft.com/office/drawing/2014/main" id="{806818AD-DBD5-4BA6-93EA-E4A13E0A15A0}"/>
                </a:ext>
              </a:extLst>
            </p:cNvPr>
            <p:cNvGrpSpPr>
              <a:grpSpLocks noChangeAspect="1"/>
            </p:cNvGrpSpPr>
            <p:nvPr/>
          </p:nvGrpSpPr>
          <p:grpSpPr bwMode="auto">
            <a:xfrm>
              <a:off x="7754000" y="2298594"/>
              <a:ext cx="3053706" cy="2596852"/>
              <a:chOff x="439" y="1069"/>
              <a:chExt cx="254" cy="216"/>
            </a:xfrm>
          </p:grpSpPr>
          <p:sp>
            <p:nvSpPr>
              <p:cNvPr id="34" name="Freeform 12">
                <a:extLst>
                  <a:ext uri="{FF2B5EF4-FFF2-40B4-BE49-F238E27FC236}">
                    <a16:creationId xmlns:a16="http://schemas.microsoft.com/office/drawing/2014/main" id="{C7CC1E28-05AD-4482-87B0-E5AF430178BE}"/>
                  </a:ext>
                  <a:ext uri="{C183D7F6-B498-43B3-948B-1728B52AA6E4}">
                    <adec:decorative xmlns:adec="http://schemas.microsoft.com/office/drawing/2017/decorative" val="1"/>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Line 13">
                <a:extLst>
                  <a:ext uri="{FF2B5EF4-FFF2-40B4-BE49-F238E27FC236}">
                    <a16:creationId xmlns:a16="http://schemas.microsoft.com/office/drawing/2014/main" id="{38EFC7C5-468A-4B52-A72B-61BE3D89FD81}"/>
                  </a:ext>
                  <a:ext uri="{C183D7F6-B498-43B3-948B-1728B52AA6E4}">
                    <adec:decorative xmlns:adec="http://schemas.microsoft.com/office/drawing/2017/decorative" val="1"/>
                  </a:ext>
                </a:extLst>
              </p:cNvPr>
              <p:cNvSpPr>
                <a:spLocks noChangeShapeType="1"/>
              </p:cNvSpPr>
              <p:nvPr/>
            </p:nvSpPr>
            <p:spPr bwMode="auto">
              <a:xfrm>
                <a:off x="566" y="1069"/>
                <a:ext cx="0" cy="216"/>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oup 174">
              <a:extLst>
                <a:ext uri="{FF2B5EF4-FFF2-40B4-BE49-F238E27FC236}">
                  <a16:creationId xmlns:a16="http://schemas.microsoft.com/office/drawing/2014/main" id="{92E8A3CF-2935-4078-AA84-BC5B1D9A2F15}"/>
                </a:ext>
              </a:extLst>
            </p:cNvPr>
            <p:cNvGrpSpPr>
              <a:grpSpLocks noChangeAspect="1"/>
            </p:cNvGrpSpPr>
            <p:nvPr/>
          </p:nvGrpSpPr>
          <p:grpSpPr bwMode="auto">
            <a:xfrm>
              <a:off x="8720344" y="5016484"/>
              <a:ext cx="1139872" cy="854904"/>
              <a:chOff x="4013" y="1038"/>
              <a:chExt cx="312" cy="234"/>
            </a:xfrm>
          </p:grpSpPr>
          <p:sp>
            <p:nvSpPr>
              <p:cNvPr id="41" name="AutoShape 173">
                <a:extLst>
                  <a:ext uri="{FF2B5EF4-FFF2-40B4-BE49-F238E27FC236}">
                    <a16:creationId xmlns:a16="http://schemas.microsoft.com/office/drawing/2014/main" id="{8F356B40-C3EB-4221-8FF2-158895A07E95}"/>
                  </a:ext>
                  <a:ext uri="{C183D7F6-B498-43B3-948B-1728B52AA6E4}">
                    <adec:decorative xmlns:adec="http://schemas.microsoft.com/office/drawing/2017/decorative" val="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Rectangle 175">
                <a:extLst>
                  <a:ext uri="{FF2B5EF4-FFF2-40B4-BE49-F238E27FC236}">
                    <a16:creationId xmlns:a16="http://schemas.microsoft.com/office/drawing/2014/main" id="{CC1DFE51-2965-4D7C-A53B-C27758058510}"/>
                  </a:ext>
                  <a:ext uri="{C183D7F6-B498-43B3-948B-1728B52AA6E4}">
                    <adec:decorative xmlns:adec="http://schemas.microsoft.com/office/drawing/2017/decorative" val="1"/>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176">
                <a:extLst>
                  <a:ext uri="{FF2B5EF4-FFF2-40B4-BE49-F238E27FC236}">
                    <a16:creationId xmlns:a16="http://schemas.microsoft.com/office/drawing/2014/main" id="{9D430DB2-6683-4CD4-888F-E8CAA3C14A49}"/>
                  </a:ext>
                  <a:ext uri="{C183D7F6-B498-43B3-948B-1728B52AA6E4}">
                    <adec:decorative xmlns:adec="http://schemas.microsoft.com/office/drawing/2017/decorative" val="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177">
                <a:extLst>
                  <a:ext uri="{FF2B5EF4-FFF2-40B4-BE49-F238E27FC236}">
                    <a16:creationId xmlns:a16="http://schemas.microsoft.com/office/drawing/2014/main" id="{A90D006E-5B8D-4430-B037-0D81776DCECE}"/>
                  </a:ext>
                  <a:ext uri="{C183D7F6-B498-43B3-948B-1728B52AA6E4}">
                    <adec:decorative xmlns:adec="http://schemas.microsoft.com/office/drawing/2017/decorative" val="1"/>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178">
                <a:extLst>
                  <a:ext uri="{FF2B5EF4-FFF2-40B4-BE49-F238E27FC236}">
                    <a16:creationId xmlns:a16="http://schemas.microsoft.com/office/drawing/2014/main" id="{B0FE5587-181A-4819-94C0-3747C309ED5D}"/>
                  </a:ext>
                  <a:ext uri="{C183D7F6-B498-43B3-948B-1728B52AA6E4}">
                    <adec:decorative xmlns:adec="http://schemas.microsoft.com/office/drawing/2017/decorative" val="1"/>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179">
                <a:extLst>
                  <a:ext uri="{FF2B5EF4-FFF2-40B4-BE49-F238E27FC236}">
                    <a16:creationId xmlns:a16="http://schemas.microsoft.com/office/drawing/2014/main" id="{D6AFB795-28FF-4186-9948-83F7D3A6D181}"/>
                  </a:ext>
                  <a:ext uri="{C183D7F6-B498-43B3-948B-1728B52AA6E4}">
                    <adec:decorative xmlns:adec="http://schemas.microsoft.com/office/drawing/2017/decorative" val="1"/>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80">
                <a:extLst>
                  <a:ext uri="{FF2B5EF4-FFF2-40B4-BE49-F238E27FC236}">
                    <a16:creationId xmlns:a16="http://schemas.microsoft.com/office/drawing/2014/main" id="{DA3C7A9F-79F3-4B76-BB82-D96C5B6050B7}"/>
                  </a:ext>
                  <a:ext uri="{C183D7F6-B498-43B3-948B-1728B52AA6E4}">
                    <adec:decorative xmlns:adec="http://schemas.microsoft.com/office/drawing/2017/decorative" val="1"/>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181">
                <a:extLst>
                  <a:ext uri="{FF2B5EF4-FFF2-40B4-BE49-F238E27FC236}">
                    <a16:creationId xmlns:a16="http://schemas.microsoft.com/office/drawing/2014/main" id="{EF304193-DAD9-4569-8A84-3CFB1508584D}"/>
                  </a:ext>
                  <a:ext uri="{C183D7F6-B498-43B3-948B-1728B52AA6E4}">
                    <adec:decorative xmlns:adec="http://schemas.microsoft.com/office/drawing/2017/decorative" val="1"/>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82">
                <a:extLst>
                  <a:ext uri="{FF2B5EF4-FFF2-40B4-BE49-F238E27FC236}">
                    <a16:creationId xmlns:a16="http://schemas.microsoft.com/office/drawing/2014/main" id="{2812B492-E682-4A39-A3FA-7C5F9F919F64}"/>
                  </a:ext>
                  <a:ext uri="{C183D7F6-B498-43B3-948B-1728B52AA6E4}">
                    <adec:decorative xmlns:adec="http://schemas.microsoft.com/office/drawing/2017/decorative" val="1"/>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83">
                <a:extLst>
                  <a:ext uri="{FF2B5EF4-FFF2-40B4-BE49-F238E27FC236}">
                    <a16:creationId xmlns:a16="http://schemas.microsoft.com/office/drawing/2014/main" id="{8D07D9BB-9735-432D-AD54-9E49213C2D92}"/>
                  </a:ext>
                  <a:ext uri="{C183D7F6-B498-43B3-948B-1728B52AA6E4}">
                    <adec:decorative xmlns:adec="http://schemas.microsoft.com/office/drawing/2017/decorative" val="1"/>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184">
                <a:extLst>
                  <a:ext uri="{FF2B5EF4-FFF2-40B4-BE49-F238E27FC236}">
                    <a16:creationId xmlns:a16="http://schemas.microsoft.com/office/drawing/2014/main" id="{1E5FA927-D4F8-4B5C-922E-26AC766946A0}"/>
                  </a:ext>
                  <a:ext uri="{C183D7F6-B498-43B3-948B-1728B52AA6E4}">
                    <adec:decorative xmlns:adec="http://schemas.microsoft.com/office/drawing/2017/decorative" val="1"/>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185">
                <a:extLst>
                  <a:ext uri="{FF2B5EF4-FFF2-40B4-BE49-F238E27FC236}">
                    <a16:creationId xmlns:a16="http://schemas.microsoft.com/office/drawing/2014/main" id="{F18A7F25-7265-4E8B-ABF2-DBF7DEAC27DB}"/>
                  </a:ext>
                  <a:ext uri="{C183D7F6-B498-43B3-948B-1728B52AA6E4}">
                    <adec:decorative xmlns:adec="http://schemas.microsoft.com/office/drawing/2017/decorative" val="1"/>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186">
                <a:extLst>
                  <a:ext uri="{FF2B5EF4-FFF2-40B4-BE49-F238E27FC236}">
                    <a16:creationId xmlns:a16="http://schemas.microsoft.com/office/drawing/2014/main" id="{1BA27706-B3F0-4866-8B72-FFF788D573CA}"/>
                  </a:ext>
                  <a:ext uri="{C183D7F6-B498-43B3-948B-1728B52AA6E4}">
                    <adec:decorative xmlns:adec="http://schemas.microsoft.com/office/drawing/2017/decorative" val="1"/>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4" name="Freeform 6">
              <a:extLst>
                <a:ext uri="{FF2B5EF4-FFF2-40B4-BE49-F238E27FC236}">
                  <a16:creationId xmlns:a16="http://schemas.microsoft.com/office/drawing/2014/main" id="{8F55F698-6B43-3940-AAA6-6D9E630C9FEC}"/>
                </a:ext>
                <a:ext uri="{C183D7F6-B498-43B3-948B-1728B52AA6E4}">
                  <adec:decorative xmlns:adec="http://schemas.microsoft.com/office/drawing/2017/decorative" val="1"/>
                </a:ext>
              </a:extLst>
            </p:cNvPr>
            <p:cNvSpPr>
              <a:spLocks noEditPoints="1"/>
            </p:cNvSpPr>
            <p:nvPr/>
          </p:nvSpPr>
          <p:spPr bwMode="auto">
            <a:xfrm>
              <a:off x="9434838" y="1629100"/>
              <a:ext cx="349380" cy="223178"/>
            </a:xfrm>
            <a:custGeom>
              <a:avLst/>
              <a:gdLst>
                <a:gd name="T0" fmla="*/ 10611 w 10934"/>
                <a:gd name="T1" fmla="*/ 300 h 6981"/>
                <a:gd name="T2" fmla="*/ 10611 w 10934"/>
                <a:gd name="T3" fmla="*/ 300 h 6981"/>
                <a:gd name="T4" fmla="*/ 10455 w 10934"/>
                <a:gd name="T5" fmla="*/ 844 h 6981"/>
                <a:gd name="T6" fmla="*/ 10417 w 10934"/>
                <a:gd name="T7" fmla="*/ 851 h 6981"/>
                <a:gd name="T8" fmla="*/ 10572 w 10934"/>
                <a:gd name="T9" fmla="*/ 291 h 6981"/>
                <a:gd name="T10" fmla="*/ 10611 w 10934"/>
                <a:gd name="T11" fmla="*/ 300 h 6981"/>
                <a:gd name="T12" fmla="*/ 10316 w 10934"/>
                <a:gd name="T13" fmla="*/ 846 h 6981"/>
                <a:gd name="T14" fmla="*/ 10316 w 10934"/>
                <a:gd name="T15" fmla="*/ 846 h 6981"/>
                <a:gd name="T16" fmla="*/ 10278 w 10934"/>
                <a:gd name="T17" fmla="*/ 849 h 6981"/>
                <a:gd name="T18" fmla="*/ 10519 w 10934"/>
                <a:gd name="T19" fmla="*/ 245 h 6981"/>
                <a:gd name="T20" fmla="*/ 10557 w 10934"/>
                <a:gd name="T21" fmla="*/ 257 h 6981"/>
                <a:gd name="T22" fmla="*/ 10316 w 10934"/>
                <a:gd name="T23" fmla="*/ 846 h 6981"/>
                <a:gd name="T24" fmla="*/ 10113 w 10934"/>
                <a:gd name="T25" fmla="*/ 820 h 6981"/>
                <a:gd name="T26" fmla="*/ 10113 w 10934"/>
                <a:gd name="T27" fmla="*/ 820 h 6981"/>
                <a:gd name="T28" fmla="*/ 10471 w 10934"/>
                <a:gd name="T29" fmla="*/ 186 h 6981"/>
                <a:gd name="T30" fmla="*/ 10508 w 10934"/>
                <a:gd name="T31" fmla="*/ 201 h 6981"/>
                <a:gd name="T32" fmla="*/ 10152 w 10934"/>
                <a:gd name="T33" fmla="*/ 820 h 6981"/>
                <a:gd name="T34" fmla="*/ 10113 w 10934"/>
                <a:gd name="T35" fmla="*/ 820 h 6981"/>
                <a:gd name="T36" fmla="*/ 9972 w 10934"/>
                <a:gd name="T37" fmla="*/ 796 h 6981"/>
                <a:gd name="T38" fmla="*/ 9972 w 10934"/>
                <a:gd name="T39" fmla="*/ 796 h 6981"/>
                <a:gd name="T40" fmla="*/ 10430 w 10934"/>
                <a:gd name="T41" fmla="*/ 118 h 6981"/>
                <a:gd name="T42" fmla="*/ 10464 w 10934"/>
                <a:gd name="T43" fmla="*/ 139 h 6981"/>
                <a:gd name="T44" fmla="*/ 10010 w 10934"/>
                <a:gd name="T45" fmla="*/ 801 h 6981"/>
                <a:gd name="T46" fmla="*/ 9972 w 10934"/>
                <a:gd name="T47" fmla="*/ 796 h 6981"/>
                <a:gd name="T48" fmla="*/ 9205 w 10934"/>
                <a:gd name="T49" fmla="*/ 707 h 6981"/>
                <a:gd name="T50" fmla="*/ 9205 w 10934"/>
                <a:gd name="T51" fmla="*/ 707 h 6981"/>
                <a:gd name="T52" fmla="*/ 9754 w 10934"/>
                <a:gd name="T53" fmla="*/ 393 h 6981"/>
                <a:gd name="T54" fmla="*/ 9205 w 10934"/>
                <a:gd name="T55" fmla="*/ 707 h 6981"/>
                <a:gd name="T56" fmla="*/ 10541 w 10934"/>
                <a:gd name="T57" fmla="*/ 0 h 6981"/>
                <a:gd name="T58" fmla="*/ 10541 w 10934"/>
                <a:gd name="T59" fmla="*/ 0 h 6981"/>
                <a:gd name="T60" fmla="*/ 10120 w 10934"/>
                <a:gd name="T61" fmla="*/ 102 h 6981"/>
                <a:gd name="T62" fmla="*/ 9679 w 10934"/>
                <a:gd name="T63" fmla="*/ 118 h 6981"/>
                <a:gd name="T64" fmla="*/ 7161 w 10934"/>
                <a:gd name="T65" fmla="*/ 2724 h 6981"/>
                <a:gd name="T66" fmla="*/ 6947 w 10934"/>
                <a:gd name="T67" fmla="*/ 2905 h 6981"/>
                <a:gd name="T68" fmla="*/ 5874 w 10934"/>
                <a:gd name="T69" fmla="*/ 3452 h 6981"/>
                <a:gd name="T70" fmla="*/ 4188 w 10934"/>
                <a:gd name="T71" fmla="*/ 3883 h 6981"/>
                <a:gd name="T72" fmla="*/ 3047 w 10934"/>
                <a:gd name="T73" fmla="*/ 4455 h 6981"/>
                <a:gd name="T74" fmla="*/ 2815 w 10934"/>
                <a:gd name="T75" fmla="*/ 4628 h 6981"/>
                <a:gd name="T76" fmla="*/ 2371 w 10934"/>
                <a:gd name="T77" fmla="*/ 5144 h 6981"/>
                <a:gd name="T78" fmla="*/ 1935 w 10934"/>
                <a:gd name="T79" fmla="*/ 5705 h 6981"/>
                <a:gd name="T80" fmla="*/ 103 w 10934"/>
                <a:gd name="T81" fmla="*/ 6068 h 6981"/>
                <a:gd name="T82" fmla="*/ 0 w 10934"/>
                <a:gd name="T83" fmla="*/ 6179 h 6981"/>
                <a:gd name="T84" fmla="*/ 612 w 10934"/>
                <a:gd name="T85" fmla="*/ 6245 h 6981"/>
                <a:gd name="T86" fmla="*/ 177 w 10934"/>
                <a:gd name="T87" fmla="*/ 6732 h 6981"/>
                <a:gd name="T88" fmla="*/ 177 w 10934"/>
                <a:gd name="T89" fmla="*/ 6732 h 6981"/>
                <a:gd name="T90" fmla="*/ 1717 w 10934"/>
                <a:gd name="T91" fmla="*/ 6510 h 6981"/>
                <a:gd name="T92" fmla="*/ 3089 w 10934"/>
                <a:gd name="T93" fmla="*/ 5765 h 6981"/>
                <a:gd name="T94" fmla="*/ 5484 w 10934"/>
                <a:gd name="T95" fmla="*/ 5814 h 6981"/>
                <a:gd name="T96" fmla="*/ 6070 w 10934"/>
                <a:gd name="T97" fmla="*/ 5805 h 6981"/>
                <a:gd name="T98" fmla="*/ 6659 w 10934"/>
                <a:gd name="T99" fmla="*/ 4864 h 6981"/>
                <a:gd name="T100" fmla="*/ 5835 w 10934"/>
                <a:gd name="T101" fmla="*/ 6981 h 6981"/>
                <a:gd name="T102" fmla="*/ 7593 w 10934"/>
                <a:gd name="T103" fmla="*/ 5640 h 6981"/>
                <a:gd name="T104" fmla="*/ 7874 w 10934"/>
                <a:gd name="T105" fmla="*/ 4981 h 6981"/>
                <a:gd name="T106" fmla="*/ 7992 w 10934"/>
                <a:gd name="T107" fmla="*/ 5530 h 6981"/>
                <a:gd name="T108" fmla="*/ 9173 w 10934"/>
                <a:gd name="T109" fmla="*/ 3647 h 6981"/>
                <a:gd name="T110" fmla="*/ 9718 w 10934"/>
                <a:gd name="T111" fmla="*/ 1569 h 6981"/>
                <a:gd name="T112" fmla="*/ 10382 w 10934"/>
                <a:gd name="T113" fmla="*/ 982 h 6981"/>
                <a:gd name="T114" fmla="*/ 10934 w 10934"/>
                <a:gd name="T115" fmla="*/ 235 h 6981"/>
                <a:gd name="T116" fmla="*/ 10541 w 10934"/>
                <a:gd name="T117" fmla="*/ 0 h 6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34" h="6981">
                  <a:moveTo>
                    <a:pt x="10611" y="300"/>
                  </a:moveTo>
                  <a:lnTo>
                    <a:pt x="10611" y="300"/>
                  </a:lnTo>
                  <a:cubicBezTo>
                    <a:pt x="10557" y="412"/>
                    <a:pt x="10455" y="557"/>
                    <a:pt x="10455" y="844"/>
                  </a:cubicBezTo>
                  <a:cubicBezTo>
                    <a:pt x="10454" y="893"/>
                    <a:pt x="10417" y="926"/>
                    <a:pt x="10417" y="851"/>
                  </a:cubicBezTo>
                  <a:cubicBezTo>
                    <a:pt x="10419" y="571"/>
                    <a:pt x="10493" y="450"/>
                    <a:pt x="10572" y="291"/>
                  </a:cubicBezTo>
                  <a:cubicBezTo>
                    <a:pt x="10609" y="226"/>
                    <a:pt x="10631" y="253"/>
                    <a:pt x="10611" y="300"/>
                  </a:cubicBezTo>
                  <a:close/>
                  <a:moveTo>
                    <a:pt x="10316" y="846"/>
                  </a:moveTo>
                  <a:lnTo>
                    <a:pt x="10316" y="846"/>
                  </a:lnTo>
                  <a:cubicBezTo>
                    <a:pt x="10311" y="895"/>
                    <a:pt x="10272" y="925"/>
                    <a:pt x="10278" y="849"/>
                  </a:cubicBezTo>
                  <a:cubicBezTo>
                    <a:pt x="10305" y="571"/>
                    <a:pt x="10427" y="397"/>
                    <a:pt x="10519" y="245"/>
                  </a:cubicBezTo>
                  <a:cubicBezTo>
                    <a:pt x="10561" y="183"/>
                    <a:pt x="10581" y="212"/>
                    <a:pt x="10557" y="257"/>
                  </a:cubicBezTo>
                  <a:cubicBezTo>
                    <a:pt x="10494" y="365"/>
                    <a:pt x="10341" y="560"/>
                    <a:pt x="10316" y="846"/>
                  </a:cubicBezTo>
                  <a:close/>
                  <a:moveTo>
                    <a:pt x="10113" y="820"/>
                  </a:moveTo>
                  <a:lnTo>
                    <a:pt x="10113" y="820"/>
                  </a:lnTo>
                  <a:cubicBezTo>
                    <a:pt x="10164" y="545"/>
                    <a:pt x="10366" y="329"/>
                    <a:pt x="10471" y="186"/>
                  </a:cubicBezTo>
                  <a:cubicBezTo>
                    <a:pt x="10518" y="128"/>
                    <a:pt x="10535" y="158"/>
                    <a:pt x="10508" y="201"/>
                  </a:cubicBezTo>
                  <a:cubicBezTo>
                    <a:pt x="10436" y="303"/>
                    <a:pt x="10201" y="538"/>
                    <a:pt x="10152" y="820"/>
                  </a:cubicBezTo>
                  <a:cubicBezTo>
                    <a:pt x="10143" y="868"/>
                    <a:pt x="10101" y="895"/>
                    <a:pt x="10113" y="820"/>
                  </a:cubicBezTo>
                  <a:close/>
                  <a:moveTo>
                    <a:pt x="9972" y="796"/>
                  </a:moveTo>
                  <a:lnTo>
                    <a:pt x="9972" y="796"/>
                  </a:lnTo>
                  <a:cubicBezTo>
                    <a:pt x="10061" y="531"/>
                    <a:pt x="10306" y="245"/>
                    <a:pt x="10430" y="118"/>
                  </a:cubicBezTo>
                  <a:cubicBezTo>
                    <a:pt x="10484" y="67"/>
                    <a:pt x="10497" y="100"/>
                    <a:pt x="10464" y="139"/>
                  </a:cubicBezTo>
                  <a:cubicBezTo>
                    <a:pt x="10378" y="229"/>
                    <a:pt x="10099" y="529"/>
                    <a:pt x="10010" y="801"/>
                  </a:cubicBezTo>
                  <a:cubicBezTo>
                    <a:pt x="9995" y="848"/>
                    <a:pt x="9949" y="869"/>
                    <a:pt x="9972" y="796"/>
                  </a:cubicBezTo>
                  <a:close/>
                  <a:moveTo>
                    <a:pt x="9205" y="707"/>
                  </a:moveTo>
                  <a:lnTo>
                    <a:pt x="9205" y="707"/>
                  </a:lnTo>
                  <a:cubicBezTo>
                    <a:pt x="9260" y="473"/>
                    <a:pt x="9441" y="367"/>
                    <a:pt x="9754" y="393"/>
                  </a:cubicBezTo>
                  <a:cubicBezTo>
                    <a:pt x="9830" y="741"/>
                    <a:pt x="9407" y="882"/>
                    <a:pt x="9205" y="707"/>
                  </a:cubicBezTo>
                  <a:close/>
                  <a:moveTo>
                    <a:pt x="10541" y="0"/>
                  </a:moveTo>
                  <a:lnTo>
                    <a:pt x="10541" y="0"/>
                  </a:lnTo>
                  <a:cubicBezTo>
                    <a:pt x="10399" y="80"/>
                    <a:pt x="10268" y="98"/>
                    <a:pt x="10120" y="102"/>
                  </a:cubicBezTo>
                  <a:cubicBezTo>
                    <a:pt x="9992" y="106"/>
                    <a:pt x="9851" y="100"/>
                    <a:pt x="9679" y="118"/>
                  </a:cubicBezTo>
                  <a:cubicBezTo>
                    <a:pt x="8255" y="264"/>
                    <a:pt x="8074" y="1834"/>
                    <a:pt x="7161" y="2724"/>
                  </a:cubicBezTo>
                  <a:cubicBezTo>
                    <a:pt x="7094" y="2789"/>
                    <a:pt x="7022" y="2849"/>
                    <a:pt x="6947" y="2905"/>
                  </a:cubicBezTo>
                  <a:cubicBezTo>
                    <a:pt x="6627" y="3144"/>
                    <a:pt x="6235" y="3314"/>
                    <a:pt x="5874" y="3452"/>
                  </a:cubicBezTo>
                  <a:cubicBezTo>
                    <a:pt x="5290" y="3675"/>
                    <a:pt x="4735" y="3691"/>
                    <a:pt x="4188" y="3883"/>
                  </a:cubicBezTo>
                  <a:cubicBezTo>
                    <a:pt x="3786" y="4024"/>
                    <a:pt x="3377" y="4229"/>
                    <a:pt x="3047" y="4455"/>
                  </a:cubicBezTo>
                  <a:cubicBezTo>
                    <a:pt x="2967" y="4510"/>
                    <a:pt x="2890" y="4567"/>
                    <a:pt x="2815" y="4628"/>
                  </a:cubicBezTo>
                  <a:cubicBezTo>
                    <a:pt x="2621" y="4787"/>
                    <a:pt x="2494" y="4963"/>
                    <a:pt x="2371" y="5144"/>
                  </a:cubicBezTo>
                  <a:cubicBezTo>
                    <a:pt x="2244" y="5330"/>
                    <a:pt x="2121" y="5522"/>
                    <a:pt x="1935" y="5705"/>
                  </a:cubicBezTo>
                  <a:cubicBezTo>
                    <a:pt x="1632" y="6002"/>
                    <a:pt x="501" y="5792"/>
                    <a:pt x="103" y="6068"/>
                  </a:cubicBezTo>
                  <a:cubicBezTo>
                    <a:pt x="59" y="6098"/>
                    <a:pt x="24" y="6135"/>
                    <a:pt x="0" y="6179"/>
                  </a:cubicBezTo>
                  <a:cubicBezTo>
                    <a:pt x="217" y="6278"/>
                    <a:pt x="362" y="6217"/>
                    <a:pt x="612" y="6245"/>
                  </a:cubicBezTo>
                  <a:cubicBezTo>
                    <a:pt x="644" y="6482"/>
                    <a:pt x="96" y="6623"/>
                    <a:pt x="177" y="6732"/>
                  </a:cubicBezTo>
                  <a:lnTo>
                    <a:pt x="177" y="6732"/>
                  </a:lnTo>
                  <a:cubicBezTo>
                    <a:pt x="816" y="6824"/>
                    <a:pt x="1204" y="6732"/>
                    <a:pt x="1717" y="6510"/>
                  </a:cubicBezTo>
                  <a:cubicBezTo>
                    <a:pt x="2153" y="6321"/>
                    <a:pt x="2574" y="5931"/>
                    <a:pt x="3089" y="5765"/>
                  </a:cubicBezTo>
                  <a:cubicBezTo>
                    <a:pt x="3846" y="5522"/>
                    <a:pt x="4676" y="5765"/>
                    <a:pt x="5484" y="5814"/>
                  </a:cubicBezTo>
                  <a:cubicBezTo>
                    <a:pt x="5681" y="5826"/>
                    <a:pt x="5877" y="5826"/>
                    <a:pt x="6070" y="5805"/>
                  </a:cubicBezTo>
                  <a:cubicBezTo>
                    <a:pt x="6372" y="5620"/>
                    <a:pt x="6365" y="4927"/>
                    <a:pt x="6659" y="4864"/>
                  </a:cubicBezTo>
                  <a:cubicBezTo>
                    <a:pt x="6650" y="5835"/>
                    <a:pt x="6252" y="6418"/>
                    <a:pt x="5835" y="6981"/>
                  </a:cubicBezTo>
                  <a:cubicBezTo>
                    <a:pt x="6713" y="6826"/>
                    <a:pt x="7238" y="6318"/>
                    <a:pt x="7593" y="5640"/>
                  </a:cubicBezTo>
                  <a:cubicBezTo>
                    <a:pt x="7701" y="5434"/>
                    <a:pt x="7793" y="5213"/>
                    <a:pt x="7874" y="4981"/>
                  </a:cubicBezTo>
                  <a:cubicBezTo>
                    <a:pt x="8000" y="5078"/>
                    <a:pt x="7929" y="5371"/>
                    <a:pt x="7992" y="5530"/>
                  </a:cubicBezTo>
                  <a:cubicBezTo>
                    <a:pt x="8597" y="5193"/>
                    <a:pt x="8943" y="4424"/>
                    <a:pt x="9173" y="3647"/>
                  </a:cubicBezTo>
                  <a:cubicBezTo>
                    <a:pt x="9438" y="2747"/>
                    <a:pt x="9547" y="1835"/>
                    <a:pt x="9718" y="1569"/>
                  </a:cubicBezTo>
                  <a:cubicBezTo>
                    <a:pt x="9885" y="1309"/>
                    <a:pt x="10145" y="1149"/>
                    <a:pt x="10382" y="982"/>
                  </a:cubicBezTo>
                  <a:cubicBezTo>
                    <a:pt x="10652" y="793"/>
                    <a:pt x="10892" y="596"/>
                    <a:pt x="10934" y="235"/>
                  </a:cubicBezTo>
                  <a:cubicBezTo>
                    <a:pt x="10649" y="209"/>
                    <a:pt x="10584" y="143"/>
                    <a:pt x="105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55" name="Graphic 54" descr="Azure Database for MySQL logo">
            <a:extLst>
              <a:ext uri="{FF2B5EF4-FFF2-40B4-BE49-F238E27FC236}">
                <a16:creationId xmlns:a16="http://schemas.microsoft.com/office/drawing/2014/main" id="{624F40FB-8474-4625-BCDE-4116AE4FD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5762" y="1344486"/>
            <a:ext cx="691053" cy="691053"/>
          </a:xfrm>
          <a:prstGeom prst="rect">
            <a:avLst/>
          </a:prstGeom>
        </p:spPr>
      </p:pic>
      <p:pic>
        <p:nvPicPr>
          <p:cNvPr id="56" name="Graphic 55" descr="Azure Database for MariaDB logo">
            <a:extLst>
              <a:ext uri="{FF2B5EF4-FFF2-40B4-BE49-F238E27FC236}">
                <a16:creationId xmlns:a16="http://schemas.microsoft.com/office/drawing/2014/main" id="{46308C69-BBC7-44F7-99F1-CEA51C9A32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27783" y="1345186"/>
            <a:ext cx="691053" cy="691053"/>
          </a:xfrm>
          <a:prstGeom prst="rect">
            <a:avLst/>
          </a:prstGeom>
        </p:spPr>
      </p:pic>
      <p:cxnSp>
        <p:nvCxnSpPr>
          <p:cNvPr id="39" name="Straight Connector 38">
            <a:extLst>
              <a:ext uri="{FF2B5EF4-FFF2-40B4-BE49-F238E27FC236}">
                <a16:creationId xmlns:a16="http://schemas.microsoft.com/office/drawing/2014/main" id="{0926CF3F-950C-3345-AD3F-CD561D37065D}"/>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98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6490-2A82-44E7-A678-6C4E745666F7}"/>
              </a:ext>
            </a:extLst>
          </p:cNvPr>
          <p:cNvSpPr>
            <a:spLocks noGrp="1"/>
          </p:cNvSpPr>
          <p:nvPr>
            <p:ph type="title"/>
          </p:nvPr>
        </p:nvSpPr>
        <p:spPr>
          <a:xfrm>
            <a:off x="588263" y="457200"/>
            <a:ext cx="11018520" cy="492443"/>
          </a:xfrm>
        </p:spPr>
        <p:txBody>
          <a:bodyPr/>
          <a:lstStyle/>
          <a:p>
            <a:r>
              <a:rPr lang="en-US" sz="3200" dirty="0"/>
              <a:t>Optimize costs and lower total cost of ownership</a:t>
            </a:r>
          </a:p>
        </p:txBody>
      </p:sp>
      <p:sp>
        <p:nvSpPr>
          <p:cNvPr id="82" name="Text Placeholder 47">
            <a:extLst>
              <a:ext uri="{FF2B5EF4-FFF2-40B4-BE49-F238E27FC236}">
                <a16:creationId xmlns:a16="http://schemas.microsoft.com/office/drawing/2014/main" id="{1CE3FAC8-B743-4F6C-BFD9-F2CC1AFC309D}"/>
              </a:ext>
            </a:extLst>
          </p:cNvPr>
          <p:cNvSpPr txBox="1">
            <a:spLocks/>
          </p:cNvSpPr>
          <p:nvPr/>
        </p:nvSpPr>
        <p:spPr>
          <a:xfrm>
            <a:off x="8867196" y="3524819"/>
            <a:ext cx="241149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Utilize Burstable CPU credits for workloads that need extra performance during peak times*</a:t>
            </a:r>
          </a:p>
        </p:txBody>
      </p:sp>
      <p:sp>
        <p:nvSpPr>
          <p:cNvPr id="83" name="Text Placeholder 45">
            <a:extLst>
              <a:ext uri="{FF2B5EF4-FFF2-40B4-BE49-F238E27FC236}">
                <a16:creationId xmlns:a16="http://schemas.microsoft.com/office/drawing/2014/main" id="{C6053555-4F03-4475-9168-3E0C0A6671B4}"/>
              </a:ext>
            </a:extLst>
          </p:cNvPr>
          <p:cNvSpPr txBox="1">
            <a:spLocks/>
          </p:cNvSpPr>
          <p:nvPr/>
        </p:nvSpPr>
        <p:spPr>
          <a:xfrm>
            <a:off x="6107551" y="3524819"/>
            <a:ext cx="2411494"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Stop the MySQL server when it's not needed for up to 7 days. When the database is stopped, only pay for storage*</a:t>
            </a:r>
          </a:p>
        </p:txBody>
      </p:sp>
      <p:sp>
        <p:nvSpPr>
          <p:cNvPr id="90" name="Text Placeholder 16">
            <a:extLst>
              <a:ext uri="{FF2B5EF4-FFF2-40B4-BE49-F238E27FC236}">
                <a16:creationId xmlns:a16="http://schemas.microsoft.com/office/drawing/2014/main" id="{15DFBCF6-1E54-4BA5-A7D0-B70C05C9960C}"/>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Stop/Start functionality</a:t>
            </a: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524819"/>
            <a:ext cx="2411494"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Scale compute, memory, and storage independently and pay only for what you use. Includes automatic database patching, query optimization, and security all at no extra cost</a:t>
            </a:r>
          </a:p>
        </p:txBody>
      </p:sp>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Flexible pricing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options</a:t>
            </a:r>
          </a:p>
        </p:txBody>
      </p:sp>
      <p:sp>
        <p:nvSpPr>
          <p:cNvPr id="104" name="Text Placeholder 10">
            <a:extLst>
              <a:ext uri="{FF2B5EF4-FFF2-40B4-BE49-F238E27FC236}">
                <a16:creationId xmlns:a16="http://schemas.microsoft.com/office/drawing/2014/main" id="{88AE2176-B825-4441-9D81-3CDA11CCA844}"/>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Burstable compute SKUs</a:t>
            </a:r>
          </a:p>
        </p:txBody>
      </p:sp>
      <p:sp>
        <p:nvSpPr>
          <p:cNvPr id="105" name="Text Placeholder 12">
            <a:extLst>
              <a:ext uri="{FF2B5EF4-FFF2-40B4-BE49-F238E27FC236}">
                <a16:creationId xmlns:a16="http://schemas.microsoft.com/office/drawing/2014/main" id="{D99012F6-82B2-4136-9A49-9F35C13BE2A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Reserved</a:t>
            </a:r>
            <a:b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Capacity</a:t>
            </a:r>
          </a:p>
        </p:txBody>
      </p:sp>
      <p:sp>
        <p:nvSpPr>
          <p:cNvPr id="106" name="Text Placeholder 44">
            <a:extLst>
              <a:ext uri="{FF2B5EF4-FFF2-40B4-BE49-F238E27FC236}">
                <a16:creationId xmlns:a16="http://schemas.microsoft.com/office/drawing/2014/main" id="{802097BE-C48C-4DCD-8091-4E114E6FCC75}"/>
              </a:ext>
            </a:extLst>
          </p:cNvPr>
          <p:cNvSpPr txBox="1">
            <a:spLocks/>
          </p:cNvSpPr>
          <p:nvPr/>
        </p:nvSpPr>
        <p:spPr>
          <a:xfrm>
            <a:off x="3347907" y="3524819"/>
            <a:ext cx="2411494"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Semilight" panose="020B0402040204020203" pitchFamily="34" charset="0"/>
              </a:rPr>
              <a:t>Choice of 1-year or 3-year Reserved Capacity pricing and save up to 60 percent compared to the regular pay-as-you-go payment options</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BB380D-F030-4C95-9696-BD3ECF36D068}"/>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0A24EB-3FB0-4234-9E03-15907AB53318}"/>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9DE9478-F3EA-46F5-A333-534CD0EB678F}"/>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D27DE8-C041-43CB-9D21-19B60D0DABED}"/>
              </a:ext>
            </a:extLst>
          </p:cNvPr>
          <p:cNvSpPr/>
          <p:nvPr/>
        </p:nvSpPr>
        <p:spPr bwMode="auto">
          <a:xfrm>
            <a:off x="586741" y="5269415"/>
            <a:ext cx="11018519" cy="646331"/>
          </a:xfrm>
          <a:prstGeom prst="rec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78D4"/>
                </a:solidFill>
                <a:effectLst/>
                <a:uLnTx/>
                <a:uFillTx/>
                <a:latin typeface="Segoe UI Semibold"/>
                <a:ea typeface="+mn-ea"/>
                <a:cs typeface="+mn-cs"/>
              </a:rPr>
              <a:t>No upfront cost. No termination fees. Pay only for what you use.</a:t>
            </a:r>
            <a:endParaRPr kumimoji="0" lang="en-US" b="0" i="0" u="none" strike="noStrike" kern="1200" cap="none" spc="0" normalizeH="0" baseline="30000" noProof="0" dirty="0">
              <a:ln>
                <a:noFill/>
              </a:ln>
              <a:solidFill>
                <a:srgbClr val="0078D4"/>
              </a:solidFill>
              <a:effectLst/>
              <a:uLnTx/>
              <a:uFillTx/>
              <a:latin typeface="Segoe UI Semibold"/>
              <a:ea typeface="Segoe UI" panose="020B0502040204020203" pitchFamily="34" charset="0"/>
              <a:cs typeface="Segoe UI" panose="020B0502040204020203" pitchFamily="34" charset="0"/>
            </a:endParaRPr>
          </a:p>
        </p:txBody>
      </p:sp>
      <p:grpSp>
        <p:nvGrpSpPr>
          <p:cNvPr id="78" name="Group 77" descr="app window with rising bars">
            <a:extLst>
              <a:ext uri="{FF2B5EF4-FFF2-40B4-BE49-F238E27FC236}">
                <a16:creationId xmlns:a16="http://schemas.microsoft.com/office/drawing/2014/main" id="{A241931E-FBA4-4F4A-8FF6-736B785EAF8F}"/>
              </a:ext>
            </a:extLst>
          </p:cNvPr>
          <p:cNvGrpSpPr/>
          <p:nvPr/>
        </p:nvGrpSpPr>
        <p:grpSpPr>
          <a:xfrm>
            <a:off x="8867196" y="1829072"/>
            <a:ext cx="850783" cy="638089"/>
            <a:chOff x="588263" y="5208565"/>
            <a:chExt cx="616037" cy="462029"/>
          </a:xfrm>
        </p:grpSpPr>
        <p:sp>
          <p:nvSpPr>
            <p:cNvPr id="79" name="AutoShape 188">
              <a:extLst>
                <a:ext uri="{FF2B5EF4-FFF2-40B4-BE49-F238E27FC236}">
                  <a16:creationId xmlns:a16="http://schemas.microsoft.com/office/drawing/2014/main" id="{641EA298-860E-44F1-A50B-173EEBC84365}"/>
                </a:ext>
              </a:extLst>
            </p:cNvPr>
            <p:cNvSpPr>
              <a:spLocks noChangeAspect="1" noChangeArrowheads="1" noTextEdit="1"/>
            </p:cNvSpPr>
            <p:nvPr/>
          </p:nvSpPr>
          <p:spPr bwMode="auto">
            <a:xfrm>
              <a:off x="588263" y="5208565"/>
              <a:ext cx="616037" cy="4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90">
              <a:extLst>
                <a:ext uri="{FF2B5EF4-FFF2-40B4-BE49-F238E27FC236}">
                  <a16:creationId xmlns:a16="http://schemas.microsoft.com/office/drawing/2014/main" id="{BAB4328A-BED1-49CD-AC31-78A25673480D}"/>
                </a:ext>
              </a:extLst>
            </p:cNvPr>
            <p:cNvSpPr>
              <a:spLocks noChangeArrowheads="1"/>
            </p:cNvSpPr>
            <p:nvPr/>
          </p:nvSpPr>
          <p:spPr bwMode="auto">
            <a:xfrm>
              <a:off x="588263" y="5208565"/>
              <a:ext cx="616037" cy="5726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91">
              <a:extLst>
                <a:ext uri="{FF2B5EF4-FFF2-40B4-BE49-F238E27FC236}">
                  <a16:creationId xmlns:a16="http://schemas.microsoft.com/office/drawing/2014/main" id="{9FC5DA20-28A8-4368-AD1E-2C89D6317E1F}"/>
                </a:ext>
              </a:extLst>
            </p:cNvPr>
            <p:cNvSpPr>
              <a:spLocks noChangeArrowheads="1"/>
            </p:cNvSpPr>
            <p:nvPr/>
          </p:nvSpPr>
          <p:spPr bwMode="auto">
            <a:xfrm>
              <a:off x="588263" y="5265825"/>
              <a:ext cx="616037" cy="4047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92">
              <a:extLst>
                <a:ext uri="{FF2B5EF4-FFF2-40B4-BE49-F238E27FC236}">
                  <a16:creationId xmlns:a16="http://schemas.microsoft.com/office/drawing/2014/main" id="{E525A6DC-017D-420A-8227-C465E15D95F4}"/>
                </a:ext>
              </a:extLst>
            </p:cNvPr>
            <p:cNvSpPr>
              <a:spLocks noChangeArrowheads="1"/>
            </p:cNvSpPr>
            <p:nvPr/>
          </p:nvSpPr>
          <p:spPr bwMode="auto">
            <a:xfrm>
              <a:off x="608008" y="5228310"/>
              <a:ext cx="17771"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93">
              <a:extLst>
                <a:ext uri="{FF2B5EF4-FFF2-40B4-BE49-F238E27FC236}">
                  <a16:creationId xmlns:a16="http://schemas.microsoft.com/office/drawing/2014/main" id="{D359D27C-E0F0-4215-95DE-351F86C5E268}"/>
                </a:ext>
              </a:extLst>
            </p:cNvPr>
            <p:cNvSpPr>
              <a:spLocks noChangeArrowheads="1"/>
            </p:cNvSpPr>
            <p:nvPr/>
          </p:nvSpPr>
          <p:spPr bwMode="auto">
            <a:xfrm>
              <a:off x="635650"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94">
              <a:extLst>
                <a:ext uri="{FF2B5EF4-FFF2-40B4-BE49-F238E27FC236}">
                  <a16:creationId xmlns:a16="http://schemas.microsoft.com/office/drawing/2014/main" id="{00B84523-1B1E-4FE7-904C-9C0E606B5F9A}"/>
                </a:ext>
              </a:extLst>
            </p:cNvPr>
            <p:cNvSpPr>
              <a:spLocks noChangeArrowheads="1"/>
            </p:cNvSpPr>
            <p:nvPr/>
          </p:nvSpPr>
          <p:spPr bwMode="auto">
            <a:xfrm>
              <a:off x="665268"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Rectangle 147">
              <a:extLst>
                <a:ext uri="{FF2B5EF4-FFF2-40B4-BE49-F238E27FC236}">
                  <a16:creationId xmlns:a16="http://schemas.microsoft.com/office/drawing/2014/main" id="{793FCC46-8845-484F-BBC0-3D9F5973C66A}"/>
                </a:ext>
              </a:extLst>
            </p:cNvPr>
            <p:cNvSpPr>
              <a:spLocks noChangeArrowheads="1"/>
            </p:cNvSpPr>
            <p:nvPr/>
          </p:nvSpPr>
          <p:spPr bwMode="auto">
            <a:xfrm>
              <a:off x="733913" y="5535327"/>
              <a:ext cx="34623" cy="55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148">
              <a:extLst>
                <a:ext uri="{FF2B5EF4-FFF2-40B4-BE49-F238E27FC236}">
                  <a16:creationId xmlns:a16="http://schemas.microsoft.com/office/drawing/2014/main" id="{F8462613-D386-40C0-8C13-0952EA7F9FDC}"/>
                </a:ext>
              </a:extLst>
            </p:cNvPr>
            <p:cNvSpPr>
              <a:spLocks noChangeArrowheads="1"/>
            </p:cNvSpPr>
            <p:nvPr/>
          </p:nvSpPr>
          <p:spPr bwMode="auto">
            <a:xfrm>
              <a:off x="792413" y="5495452"/>
              <a:ext cx="34623" cy="952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149">
              <a:extLst>
                <a:ext uri="{FF2B5EF4-FFF2-40B4-BE49-F238E27FC236}">
                  <a16:creationId xmlns:a16="http://schemas.microsoft.com/office/drawing/2014/main" id="{4DD20BA9-B1A1-450D-A25C-34B8AC3CB96A}"/>
                </a:ext>
              </a:extLst>
            </p:cNvPr>
            <p:cNvSpPr>
              <a:spLocks noChangeArrowheads="1"/>
            </p:cNvSpPr>
            <p:nvPr/>
          </p:nvSpPr>
          <p:spPr bwMode="auto">
            <a:xfrm>
              <a:off x="849720" y="5455576"/>
              <a:ext cx="34623" cy="1350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150">
              <a:extLst>
                <a:ext uri="{FF2B5EF4-FFF2-40B4-BE49-F238E27FC236}">
                  <a16:creationId xmlns:a16="http://schemas.microsoft.com/office/drawing/2014/main" id="{13440394-AA3F-4113-A70E-9FB454CD0048}"/>
                </a:ext>
              </a:extLst>
            </p:cNvPr>
            <p:cNvSpPr>
              <a:spLocks noChangeArrowheads="1"/>
            </p:cNvSpPr>
            <p:nvPr/>
          </p:nvSpPr>
          <p:spPr bwMode="auto">
            <a:xfrm>
              <a:off x="908220" y="5415701"/>
              <a:ext cx="34623" cy="1749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151">
              <a:extLst>
                <a:ext uri="{FF2B5EF4-FFF2-40B4-BE49-F238E27FC236}">
                  <a16:creationId xmlns:a16="http://schemas.microsoft.com/office/drawing/2014/main" id="{148309FE-034F-4602-9600-0A813D11126E}"/>
                </a:ext>
              </a:extLst>
            </p:cNvPr>
            <p:cNvSpPr>
              <a:spLocks noChangeArrowheads="1"/>
            </p:cNvSpPr>
            <p:nvPr/>
          </p:nvSpPr>
          <p:spPr bwMode="auto">
            <a:xfrm>
              <a:off x="965527" y="5376639"/>
              <a:ext cx="35817" cy="2140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Rectangle 152">
              <a:extLst>
                <a:ext uri="{FF2B5EF4-FFF2-40B4-BE49-F238E27FC236}">
                  <a16:creationId xmlns:a16="http://schemas.microsoft.com/office/drawing/2014/main" id="{C95A18D1-7201-4A81-9691-EF33F88F5645}"/>
                </a:ext>
              </a:extLst>
            </p:cNvPr>
            <p:cNvSpPr>
              <a:spLocks noChangeArrowheads="1"/>
            </p:cNvSpPr>
            <p:nvPr/>
          </p:nvSpPr>
          <p:spPr bwMode="auto">
            <a:xfrm>
              <a:off x="1024027" y="5336764"/>
              <a:ext cx="34623" cy="2539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49" descr="money sign inside circle">
            <a:extLst>
              <a:ext uri="{FF2B5EF4-FFF2-40B4-BE49-F238E27FC236}">
                <a16:creationId xmlns:a16="http://schemas.microsoft.com/office/drawing/2014/main" id="{5B59EEE8-B8CC-4A1F-9320-8ED0AC3C8DE9}"/>
              </a:ext>
            </a:extLst>
          </p:cNvPr>
          <p:cNvGrpSpPr>
            <a:grpSpLocks noChangeAspect="1"/>
          </p:cNvGrpSpPr>
          <p:nvPr/>
        </p:nvGrpSpPr>
        <p:grpSpPr bwMode="auto">
          <a:xfrm>
            <a:off x="3347906" y="1851076"/>
            <a:ext cx="717317" cy="701575"/>
            <a:chOff x="3404" y="999"/>
            <a:chExt cx="319" cy="312"/>
          </a:xfrm>
        </p:grpSpPr>
        <p:sp>
          <p:nvSpPr>
            <p:cNvPr id="97" name="Freeform 50">
              <a:extLst>
                <a:ext uri="{FF2B5EF4-FFF2-40B4-BE49-F238E27FC236}">
                  <a16:creationId xmlns:a16="http://schemas.microsoft.com/office/drawing/2014/main" id="{6C269711-A1F0-445B-82E1-765993FB18CA}"/>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51">
              <a:extLst>
                <a:ext uri="{FF2B5EF4-FFF2-40B4-BE49-F238E27FC236}">
                  <a16:creationId xmlns:a16="http://schemas.microsoft.com/office/drawing/2014/main" id="{F6B8D789-7188-49A3-8B3E-CE86FC2DB5F6}"/>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52">
              <a:extLst>
                <a:ext uri="{FF2B5EF4-FFF2-40B4-BE49-F238E27FC236}">
                  <a16:creationId xmlns:a16="http://schemas.microsoft.com/office/drawing/2014/main" id="{1308EA91-81AC-4A33-AB03-50822A9884FB}"/>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53">
              <a:extLst>
                <a:ext uri="{FF2B5EF4-FFF2-40B4-BE49-F238E27FC236}">
                  <a16:creationId xmlns:a16="http://schemas.microsoft.com/office/drawing/2014/main" id="{9A5CDA75-9E18-40E1-916E-151B29EBEFA8}"/>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54">
              <a:extLst>
                <a:ext uri="{FF2B5EF4-FFF2-40B4-BE49-F238E27FC236}">
                  <a16:creationId xmlns:a16="http://schemas.microsoft.com/office/drawing/2014/main" id="{E38C71D9-DE44-4DA9-B894-65E170E372BF}"/>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7" descr="play and pause buttons">
            <a:extLst>
              <a:ext uri="{FF2B5EF4-FFF2-40B4-BE49-F238E27FC236}">
                <a16:creationId xmlns:a16="http://schemas.microsoft.com/office/drawing/2014/main" id="{B5967702-685B-4148-9B4C-65604F5D4E10}"/>
              </a:ext>
            </a:extLst>
          </p:cNvPr>
          <p:cNvGrpSpPr/>
          <p:nvPr/>
        </p:nvGrpSpPr>
        <p:grpSpPr>
          <a:xfrm>
            <a:off x="6096534" y="1890558"/>
            <a:ext cx="1218269" cy="610841"/>
            <a:chOff x="6096534" y="1890558"/>
            <a:chExt cx="1218269" cy="610841"/>
          </a:xfrm>
        </p:grpSpPr>
        <p:sp>
          <p:nvSpPr>
            <p:cNvPr id="7" name="Oval 6">
              <a:extLst>
                <a:ext uri="{FF2B5EF4-FFF2-40B4-BE49-F238E27FC236}">
                  <a16:creationId xmlns:a16="http://schemas.microsoft.com/office/drawing/2014/main" id="{D21EF112-79B8-4D21-908E-3F7FBC013BC0}"/>
                </a:ext>
              </a:extLst>
            </p:cNvPr>
            <p:cNvSpPr/>
            <p:nvPr/>
          </p:nvSpPr>
          <p:spPr bwMode="auto">
            <a:xfrm>
              <a:off x="6763579"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CFF040B3-EBF0-4898-9F20-751E8289C0B8}"/>
                </a:ext>
              </a:extLst>
            </p:cNvPr>
            <p:cNvSpPr/>
            <p:nvPr/>
          </p:nvSpPr>
          <p:spPr bwMode="auto">
            <a:xfrm>
              <a:off x="6096534"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AutoShape 65">
              <a:extLst>
                <a:ext uri="{FF2B5EF4-FFF2-40B4-BE49-F238E27FC236}">
                  <a16:creationId xmlns:a16="http://schemas.microsoft.com/office/drawing/2014/main" id="{8CDB831C-9875-4584-8B12-056B21F2628A}"/>
                </a:ext>
              </a:extLst>
            </p:cNvPr>
            <p:cNvSpPr>
              <a:spLocks noChangeAspect="1" noChangeArrowheads="1" noTextEdit="1"/>
            </p:cNvSpPr>
            <p:nvPr/>
          </p:nvSpPr>
          <p:spPr bwMode="auto">
            <a:xfrm>
              <a:off x="6111838" y="1890558"/>
              <a:ext cx="850783" cy="6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68">
              <a:extLst>
                <a:ext uri="{FF2B5EF4-FFF2-40B4-BE49-F238E27FC236}">
                  <a16:creationId xmlns:a16="http://schemas.microsoft.com/office/drawing/2014/main" id="{B62936F3-7E47-45B4-85A9-B4BFACACBFA3}"/>
                </a:ext>
              </a:extLst>
            </p:cNvPr>
            <p:cNvSpPr>
              <a:spLocks/>
            </p:cNvSpPr>
            <p:nvPr/>
          </p:nvSpPr>
          <p:spPr bwMode="auto">
            <a:xfrm>
              <a:off x="6275119" y="2035894"/>
              <a:ext cx="267233" cy="285634"/>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5EEA43C1-4991-4DE8-A41B-AA3BFF0674E6}"/>
                </a:ext>
              </a:extLst>
            </p:cNvPr>
            <p:cNvGrpSpPr/>
            <p:nvPr/>
          </p:nvGrpSpPr>
          <p:grpSpPr>
            <a:xfrm>
              <a:off x="6935514" y="2080890"/>
              <a:ext cx="201050" cy="229067"/>
              <a:chOff x="1046216" y="4810011"/>
              <a:chExt cx="137831" cy="218723"/>
            </a:xfrm>
          </p:grpSpPr>
          <p:sp>
            <p:nvSpPr>
              <p:cNvPr id="111" name="Rectangle 110">
                <a:extLst>
                  <a:ext uri="{FF2B5EF4-FFF2-40B4-BE49-F238E27FC236}">
                    <a16:creationId xmlns:a16="http://schemas.microsoft.com/office/drawing/2014/main" id="{27E34DA5-4927-4D6A-8988-6C50A10B2970}"/>
                  </a:ext>
                </a:extLst>
              </p:cNvPr>
              <p:cNvSpPr/>
              <p:nvPr/>
            </p:nvSpPr>
            <p:spPr bwMode="auto">
              <a:xfrm>
                <a:off x="1046216"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66F64C40-5C1C-45A5-BDD3-CE657B2A1F2D}"/>
                  </a:ext>
                </a:extLst>
              </p:cNvPr>
              <p:cNvSpPr/>
              <p:nvPr/>
            </p:nvSpPr>
            <p:spPr bwMode="auto">
              <a:xfrm>
                <a:off x="1138327"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1" name="Group 150" descr="cash">
            <a:extLst>
              <a:ext uri="{FF2B5EF4-FFF2-40B4-BE49-F238E27FC236}">
                <a16:creationId xmlns:a16="http://schemas.microsoft.com/office/drawing/2014/main" id="{3100F5AA-7CCC-4550-B289-D0333D985AC7}"/>
              </a:ext>
            </a:extLst>
          </p:cNvPr>
          <p:cNvGrpSpPr/>
          <p:nvPr/>
        </p:nvGrpSpPr>
        <p:grpSpPr>
          <a:xfrm>
            <a:off x="624967" y="1829072"/>
            <a:ext cx="818364" cy="704440"/>
            <a:chOff x="4972405" y="5350247"/>
            <a:chExt cx="570148" cy="661875"/>
          </a:xfrm>
        </p:grpSpPr>
        <p:sp>
          <p:nvSpPr>
            <p:cNvPr id="152" name="Rectangle 151">
              <a:extLst>
                <a:ext uri="{FF2B5EF4-FFF2-40B4-BE49-F238E27FC236}">
                  <a16:creationId xmlns:a16="http://schemas.microsoft.com/office/drawing/2014/main" id="{9B6EB761-7CB5-4D57-A351-E2D84389F660}"/>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Shape 116">
              <a:extLst>
                <a:ext uri="{FF2B5EF4-FFF2-40B4-BE49-F238E27FC236}">
                  <a16:creationId xmlns:a16="http://schemas.microsoft.com/office/drawing/2014/main" id="{9A1926C6-72DA-49A6-9346-9F4E065C93ED}"/>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Shape 117">
              <a:extLst>
                <a:ext uri="{FF2B5EF4-FFF2-40B4-BE49-F238E27FC236}">
                  <a16:creationId xmlns:a16="http://schemas.microsoft.com/office/drawing/2014/main" id="{2386A5E9-B07A-46E7-B10C-AA873C0FEB30}"/>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25">
              <a:extLst>
                <a:ext uri="{FF2B5EF4-FFF2-40B4-BE49-F238E27FC236}">
                  <a16:creationId xmlns:a16="http://schemas.microsoft.com/office/drawing/2014/main" id="{82E74296-CA0F-4F6A-9569-7EE1E974BDAF}"/>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24">
              <a:extLst>
                <a:ext uri="{FF2B5EF4-FFF2-40B4-BE49-F238E27FC236}">
                  <a16:creationId xmlns:a16="http://schemas.microsoft.com/office/drawing/2014/main" id="{75B8B45B-62FB-4D96-94BC-AE2D9E365E40}"/>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23">
              <a:extLst>
                <a:ext uri="{FF2B5EF4-FFF2-40B4-BE49-F238E27FC236}">
                  <a16:creationId xmlns:a16="http://schemas.microsoft.com/office/drawing/2014/main" id="{715BF2E7-FE3D-4E21-908B-C4D8FF0F2E28}"/>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8" name="Freeform: Shape 122">
              <a:extLst>
                <a:ext uri="{FF2B5EF4-FFF2-40B4-BE49-F238E27FC236}">
                  <a16:creationId xmlns:a16="http://schemas.microsoft.com/office/drawing/2014/main" id="{80AA9B09-1470-43FD-A275-2D8DE046772E}"/>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Freeform: Shape 121">
              <a:extLst>
                <a:ext uri="{FF2B5EF4-FFF2-40B4-BE49-F238E27FC236}">
                  <a16:creationId xmlns:a16="http://schemas.microsoft.com/office/drawing/2014/main" id="{63727D6D-D293-4DCD-A214-8377B4B4DEAF}"/>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Freeform: Shape 120">
              <a:extLst>
                <a:ext uri="{FF2B5EF4-FFF2-40B4-BE49-F238E27FC236}">
                  <a16:creationId xmlns:a16="http://schemas.microsoft.com/office/drawing/2014/main" id="{EB0B83FC-4E68-40F4-8388-55D2624C4B95}"/>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338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326-5A6B-4091-BD7E-E059EE004143}"/>
              </a:ext>
            </a:extLst>
          </p:cNvPr>
          <p:cNvSpPr>
            <a:spLocks noGrp="1"/>
          </p:cNvSpPr>
          <p:nvPr>
            <p:ph type="title"/>
          </p:nvPr>
        </p:nvSpPr>
        <p:spPr>
          <a:xfrm>
            <a:off x="585216" y="2338415"/>
            <a:ext cx="3905761" cy="1495794"/>
          </a:xfrm>
        </p:spPr>
        <p:txBody>
          <a:bodyPr/>
          <a:lstStyle/>
          <a:p>
            <a:r>
              <a:rPr lang="en-US" dirty="0"/>
              <a:t>Maximum control, scalability, and built-in security</a:t>
            </a:r>
          </a:p>
        </p:txBody>
      </p:sp>
      <p:grpSp>
        <p:nvGrpSpPr>
          <p:cNvPr id="3" name="Group 2" descr="locks interweaving">
            <a:extLst>
              <a:ext uri="{FF2B5EF4-FFF2-40B4-BE49-F238E27FC236}">
                <a16:creationId xmlns:a16="http://schemas.microsoft.com/office/drawing/2014/main" id="{F75AE33E-AD64-1348-B0D8-5C6BAFEB4E2D}"/>
              </a:ext>
            </a:extLst>
          </p:cNvPr>
          <p:cNvGrpSpPr/>
          <p:nvPr/>
        </p:nvGrpSpPr>
        <p:grpSpPr>
          <a:xfrm>
            <a:off x="6268315" y="471488"/>
            <a:ext cx="5152394" cy="5915024"/>
            <a:chOff x="5857617" y="0"/>
            <a:chExt cx="5973790" cy="6858000"/>
          </a:xfrm>
        </p:grpSpPr>
        <p:pic>
          <p:nvPicPr>
            <p:cNvPr id="8" name="Picture 7">
              <a:extLst>
                <a:ext uri="{FF2B5EF4-FFF2-40B4-BE49-F238E27FC236}">
                  <a16:creationId xmlns:a16="http://schemas.microsoft.com/office/drawing/2014/main" id="{2E2D5E90-52D6-DA46-8F96-8691A2823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grpSp>
          <p:nvGrpSpPr>
            <p:cNvPr id="16" name="Group 15">
              <a:extLst>
                <a:ext uri="{FF2B5EF4-FFF2-40B4-BE49-F238E27FC236}">
                  <a16:creationId xmlns:a16="http://schemas.microsoft.com/office/drawing/2014/main" id="{8CFFE406-162F-4780-8D59-5077C1E6136B}"/>
                </a:ext>
                <a:ext uri="{C183D7F6-B498-43B3-948B-1728B52AA6E4}">
                  <adec:decorative xmlns:adec="http://schemas.microsoft.com/office/drawing/2017/decorative" val="1"/>
                </a:ext>
              </a:extLst>
            </p:cNvPr>
            <p:cNvGrpSpPr/>
            <p:nvPr/>
          </p:nvGrpSpPr>
          <p:grpSpPr>
            <a:xfrm>
              <a:off x="5980476" y="455394"/>
              <a:ext cx="418236" cy="516157"/>
              <a:chOff x="1980078" y="253998"/>
              <a:chExt cx="3830386" cy="4727197"/>
            </a:xfrm>
          </p:grpSpPr>
          <p:sp>
            <p:nvSpPr>
              <p:cNvPr id="17" name="Rectangle 27">
                <a:extLst>
                  <a:ext uri="{FF2B5EF4-FFF2-40B4-BE49-F238E27FC236}">
                    <a16:creationId xmlns:a16="http://schemas.microsoft.com/office/drawing/2014/main" id="{20992D94-326A-48C0-B181-88EEC1DD9017}"/>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29">
                <a:extLst>
                  <a:ext uri="{FF2B5EF4-FFF2-40B4-BE49-F238E27FC236}">
                    <a16:creationId xmlns:a16="http://schemas.microsoft.com/office/drawing/2014/main" id="{067C1651-B1B6-4D5C-A521-EDFF6995BAF8}"/>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30">
                <a:extLst>
                  <a:ext uri="{FF2B5EF4-FFF2-40B4-BE49-F238E27FC236}">
                    <a16:creationId xmlns:a16="http://schemas.microsoft.com/office/drawing/2014/main" id="{44A9DD48-C5CB-45EC-923F-A54C7A7D0B04}"/>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62">
                <a:extLst>
                  <a:ext uri="{FF2B5EF4-FFF2-40B4-BE49-F238E27FC236}">
                    <a16:creationId xmlns:a16="http://schemas.microsoft.com/office/drawing/2014/main" id="{5EC22D84-A816-4CFD-9164-4B3414A58CC1}"/>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28CA872A-4123-5947-A723-7BA13800B87B}"/>
                </a:ext>
                <a:ext uri="{C183D7F6-B498-43B3-948B-1728B52AA6E4}">
                  <adec:decorative xmlns:adec="http://schemas.microsoft.com/office/drawing/2017/decorative" val="1"/>
                </a:ext>
              </a:extLst>
            </p:cNvPr>
            <p:cNvGrpSpPr/>
            <p:nvPr/>
          </p:nvGrpSpPr>
          <p:grpSpPr>
            <a:xfrm>
              <a:off x="7723551" y="455394"/>
              <a:ext cx="418236" cy="516157"/>
              <a:chOff x="1980078" y="253998"/>
              <a:chExt cx="3830386" cy="4727197"/>
            </a:xfrm>
          </p:grpSpPr>
          <p:sp>
            <p:nvSpPr>
              <p:cNvPr id="10" name="Rectangle 27">
                <a:extLst>
                  <a:ext uri="{FF2B5EF4-FFF2-40B4-BE49-F238E27FC236}">
                    <a16:creationId xmlns:a16="http://schemas.microsoft.com/office/drawing/2014/main" id="{0F994D06-A243-2B4B-A9CE-228116318C48}"/>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29">
                <a:extLst>
                  <a:ext uri="{FF2B5EF4-FFF2-40B4-BE49-F238E27FC236}">
                    <a16:creationId xmlns:a16="http://schemas.microsoft.com/office/drawing/2014/main" id="{995E66EC-581A-1A47-9005-3E0310ADABC1}"/>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30">
                <a:extLst>
                  <a:ext uri="{FF2B5EF4-FFF2-40B4-BE49-F238E27FC236}">
                    <a16:creationId xmlns:a16="http://schemas.microsoft.com/office/drawing/2014/main" id="{B5EAD653-8945-5F4F-825B-C0D9E215B4A6}"/>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62">
                <a:extLst>
                  <a:ext uri="{FF2B5EF4-FFF2-40B4-BE49-F238E27FC236}">
                    <a16:creationId xmlns:a16="http://schemas.microsoft.com/office/drawing/2014/main" id="{453C6946-0D5E-5540-ACCD-FEADDA9FC960}"/>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BE6CC2B4-B7EA-C043-A2C0-3C82732B3909}"/>
                </a:ext>
                <a:ext uri="{C183D7F6-B498-43B3-948B-1728B52AA6E4}">
                  <adec:decorative xmlns:adec="http://schemas.microsoft.com/office/drawing/2017/decorative" val="1"/>
                </a:ext>
              </a:extLst>
            </p:cNvPr>
            <p:cNvGrpSpPr/>
            <p:nvPr/>
          </p:nvGrpSpPr>
          <p:grpSpPr>
            <a:xfrm>
              <a:off x="9495201" y="455394"/>
              <a:ext cx="418236" cy="516157"/>
              <a:chOff x="1980078" y="253998"/>
              <a:chExt cx="3830386" cy="4727197"/>
            </a:xfrm>
          </p:grpSpPr>
          <p:sp>
            <p:nvSpPr>
              <p:cNvPr id="15" name="Rectangle 27">
                <a:extLst>
                  <a:ext uri="{FF2B5EF4-FFF2-40B4-BE49-F238E27FC236}">
                    <a16:creationId xmlns:a16="http://schemas.microsoft.com/office/drawing/2014/main" id="{8DF396B8-0F59-FC4E-9A0C-21D802C759C9}"/>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29">
                <a:extLst>
                  <a:ext uri="{FF2B5EF4-FFF2-40B4-BE49-F238E27FC236}">
                    <a16:creationId xmlns:a16="http://schemas.microsoft.com/office/drawing/2014/main" id="{1B6E403E-28CC-4349-9517-3A23E1E3950E}"/>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30">
                <a:extLst>
                  <a:ext uri="{FF2B5EF4-FFF2-40B4-BE49-F238E27FC236}">
                    <a16:creationId xmlns:a16="http://schemas.microsoft.com/office/drawing/2014/main" id="{A17EA7A7-2B89-434D-9BA6-5E5AA2E2DD70}"/>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62">
                <a:extLst>
                  <a:ext uri="{FF2B5EF4-FFF2-40B4-BE49-F238E27FC236}">
                    <a16:creationId xmlns:a16="http://schemas.microsoft.com/office/drawing/2014/main" id="{DDA25D3D-BF1F-DA49-B7EB-78BCB4C5BC69}"/>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D7EE54CA-6EA7-7C4B-81F0-6DCD7E117FC8}"/>
                </a:ext>
                <a:ext uri="{C183D7F6-B498-43B3-948B-1728B52AA6E4}">
                  <adec:decorative xmlns:adec="http://schemas.microsoft.com/office/drawing/2017/decorative" val="1"/>
                </a:ext>
              </a:extLst>
            </p:cNvPr>
            <p:cNvGrpSpPr/>
            <p:nvPr/>
          </p:nvGrpSpPr>
          <p:grpSpPr>
            <a:xfrm>
              <a:off x="11266851" y="455394"/>
              <a:ext cx="418236" cy="516157"/>
              <a:chOff x="1980078" y="253998"/>
              <a:chExt cx="3830386" cy="4727197"/>
            </a:xfrm>
          </p:grpSpPr>
          <p:sp>
            <p:nvSpPr>
              <p:cNvPr id="25" name="Rectangle 27">
                <a:extLst>
                  <a:ext uri="{FF2B5EF4-FFF2-40B4-BE49-F238E27FC236}">
                    <a16:creationId xmlns:a16="http://schemas.microsoft.com/office/drawing/2014/main" id="{F586B7D9-4D59-9046-948F-86249EF8029A}"/>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9">
                <a:extLst>
                  <a:ext uri="{FF2B5EF4-FFF2-40B4-BE49-F238E27FC236}">
                    <a16:creationId xmlns:a16="http://schemas.microsoft.com/office/drawing/2014/main" id="{CDA09379-BB38-FF43-B481-20AE6E4926F3}"/>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30">
                <a:extLst>
                  <a:ext uri="{FF2B5EF4-FFF2-40B4-BE49-F238E27FC236}">
                    <a16:creationId xmlns:a16="http://schemas.microsoft.com/office/drawing/2014/main" id="{336AC3D6-A04A-3F4F-83EA-3896AD8436AC}"/>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62">
                <a:extLst>
                  <a:ext uri="{FF2B5EF4-FFF2-40B4-BE49-F238E27FC236}">
                    <a16:creationId xmlns:a16="http://schemas.microsoft.com/office/drawing/2014/main" id="{5B716CC5-DC04-7A49-B809-B97F0CD88D46}"/>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F7453557-4C75-8144-A0F9-F8CA2814E62A}"/>
                </a:ext>
                <a:ext uri="{C183D7F6-B498-43B3-948B-1728B52AA6E4}">
                  <adec:decorative xmlns:adec="http://schemas.microsoft.com/office/drawing/2017/decorative" val="1"/>
                </a:ext>
              </a:extLst>
            </p:cNvPr>
            <p:cNvGrpSpPr/>
            <p:nvPr/>
          </p:nvGrpSpPr>
          <p:grpSpPr>
            <a:xfrm>
              <a:off x="5980476" y="2209800"/>
              <a:ext cx="418236" cy="516157"/>
              <a:chOff x="1980078" y="253998"/>
              <a:chExt cx="3830386" cy="4727197"/>
            </a:xfrm>
          </p:grpSpPr>
          <p:sp>
            <p:nvSpPr>
              <p:cNvPr id="30" name="Rectangle 27">
                <a:extLst>
                  <a:ext uri="{FF2B5EF4-FFF2-40B4-BE49-F238E27FC236}">
                    <a16:creationId xmlns:a16="http://schemas.microsoft.com/office/drawing/2014/main" id="{58153617-868E-9E43-8F1C-32AC9F37A27E}"/>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29">
                <a:extLst>
                  <a:ext uri="{FF2B5EF4-FFF2-40B4-BE49-F238E27FC236}">
                    <a16:creationId xmlns:a16="http://schemas.microsoft.com/office/drawing/2014/main" id="{E0DA1BE6-F32D-464D-A05A-6498647F03CE}"/>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30">
                <a:extLst>
                  <a:ext uri="{FF2B5EF4-FFF2-40B4-BE49-F238E27FC236}">
                    <a16:creationId xmlns:a16="http://schemas.microsoft.com/office/drawing/2014/main" id="{778E5BE3-9EE0-454E-B238-9BCF8DC1275A}"/>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62">
                <a:extLst>
                  <a:ext uri="{FF2B5EF4-FFF2-40B4-BE49-F238E27FC236}">
                    <a16:creationId xmlns:a16="http://schemas.microsoft.com/office/drawing/2014/main" id="{91570C50-C9A6-6743-881D-E0383BC1FEAA}"/>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4878A17-C968-5C4E-9789-941C93C6F759}"/>
                </a:ext>
                <a:ext uri="{C183D7F6-B498-43B3-948B-1728B52AA6E4}">
                  <adec:decorative xmlns:adec="http://schemas.microsoft.com/office/drawing/2017/decorative" val="1"/>
                </a:ext>
              </a:extLst>
            </p:cNvPr>
            <p:cNvGrpSpPr/>
            <p:nvPr/>
          </p:nvGrpSpPr>
          <p:grpSpPr>
            <a:xfrm>
              <a:off x="7723551" y="2209800"/>
              <a:ext cx="418236" cy="516157"/>
              <a:chOff x="1980078" y="253998"/>
              <a:chExt cx="3830386" cy="4727197"/>
            </a:xfrm>
          </p:grpSpPr>
          <p:sp>
            <p:nvSpPr>
              <p:cNvPr id="35" name="Rectangle 27">
                <a:extLst>
                  <a:ext uri="{FF2B5EF4-FFF2-40B4-BE49-F238E27FC236}">
                    <a16:creationId xmlns:a16="http://schemas.microsoft.com/office/drawing/2014/main" id="{3568CFC8-D4BD-6949-897B-765A3F136074}"/>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29">
                <a:extLst>
                  <a:ext uri="{FF2B5EF4-FFF2-40B4-BE49-F238E27FC236}">
                    <a16:creationId xmlns:a16="http://schemas.microsoft.com/office/drawing/2014/main" id="{077924B8-8FFE-4C4A-B04B-BA9210DD3AD1}"/>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30">
                <a:extLst>
                  <a:ext uri="{FF2B5EF4-FFF2-40B4-BE49-F238E27FC236}">
                    <a16:creationId xmlns:a16="http://schemas.microsoft.com/office/drawing/2014/main" id="{E2089A0D-37FC-4441-9C93-1A644211230C}"/>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62">
                <a:extLst>
                  <a:ext uri="{FF2B5EF4-FFF2-40B4-BE49-F238E27FC236}">
                    <a16:creationId xmlns:a16="http://schemas.microsoft.com/office/drawing/2014/main" id="{BDFE7B75-7F8B-1940-A3C7-4FF780D1D5E4}"/>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DB9E5BB-51E4-8448-98F1-440B1835C14A}"/>
                </a:ext>
                <a:ext uri="{C183D7F6-B498-43B3-948B-1728B52AA6E4}">
                  <adec:decorative xmlns:adec="http://schemas.microsoft.com/office/drawing/2017/decorative" val="1"/>
                </a:ext>
              </a:extLst>
            </p:cNvPr>
            <p:cNvGrpSpPr/>
            <p:nvPr/>
          </p:nvGrpSpPr>
          <p:grpSpPr>
            <a:xfrm>
              <a:off x="9495201" y="2209800"/>
              <a:ext cx="418236" cy="516157"/>
              <a:chOff x="1980078" y="253998"/>
              <a:chExt cx="3830386" cy="4727197"/>
            </a:xfrm>
          </p:grpSpPr>
          <p:sp>
            <p:nvSpPr>
              <p:cNvPr id="40" name="Rectangle 27">
                <a:extLst>
                  <a:ext uri="{FF2B5EF4-FFF2-40B4-BE49-F238E27FC236}">
                    <a16:creationId xmlns:a16="http://schemas.microsoft.com/office/drawing/2014/main" id="{3EDB10EC-971C-794B-8F0A-E43EA2222C9F}"/>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29">
                <a:extLst>
                  <a:ext uri="{FF2B5EF4-FFF2-40B4-BE49-F238E27FC236}">
                    <a16:creationId xmlns:a16="http://schemas.microsoft.com/office/drawing/2014/main" id="{A1F9F9CE-0E46-0646-AFB5-04434ED3AC5C}"/>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30">
                <a:extLst>
                  <a:ext uri="{FF2B5EF4-FFF2-40B4-BE49-F238E27FC236}">
                    <a16:creationId xmlns:a16="http://schemas.microsoft.com/office/drawing/2014/main" id="{2717F789-2E46-D44C-9C1B-5452BDCFACAE}"/>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62">
                <a:extLst>
                  <a:ext uri="{FF2B5EF4-FFF2-40B4-BE49-F238E27FC236}">
                    <a16:creationId xmlns:a16="http://schemas.microsoft.com/office/drawing/2014/main" id="{466EE77C-32BB-994C-A4C4-271844B348D7}"/>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B98D25F2-2B92-EF43-AF10-7DFD80A6256D}"/>
                </a:ext>
                <a:ext uri="{C183D7F6-B498-43B3-948B-1728B52AA6E4}">
                  <adec:decorative xmlns:adec="http://schemas.microsoft.com/office/drawing/2017/decorative" val="1"/>
                </a:ext>
              </a:extLst>
            </p:cNvPr>
            <p:cNvGrpSpPr/>
            <p:nvPr/>
          </p:nvGrpSpPr>
          <p:grpSpPr>
            <a:xfrm>
              <a:off x="11266851" y="2209800"/>
              <a:ext cx="418236" cy="516157"/>
              <a:chOff x="1980078" y="253998"/>
              <a:chExt cx="3830386" cy="4727197"/>
            </a:xfrm>
          </p:grpSpPr>
          <p:sp>
            <p:nvSpPr>
              <p:cNvPr id="45" name="Rectangle 27">
                <a:extLst>
                  <a:ext uri="{FF2B5EF4-FFF2-40B4-BE49-F238E27FC236}">
                    <a16:creationId xmlns:a16="http://schemas.microsoft.com/office/drawing/2014/main" id="{39E73AAF-0E26-294B-9355-C784432A48A9}"/>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29">
                <a:extLst>
                  <a:ext uri="{FF2B5EF4-FFF2-40B4-BE49-F238E27FC236}">
                    <a16:creationId xmlns:a16="http://schemas.microsoft.com/office/drawing/2014/main" id="{321D5579-9B79-A448-B434-D92A3916129B}"/>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30">
                <a:extLst>
                  <a:ext uri="{FF2B5EF4-FFF2-40B4-BE49-F238E27FC236}">
                    <a16:creationId xmlns:a16="http://schemas.microsoft.com/office/drawing/2014/main" id="{3064C5C3-86F0-5846-A096-8BEB8F88736D}"/>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62">
                <a:extLst>
                  <a:ext uri="{FF2B5EF4-FFF2-40B4-BE49-F238E27FC236}">
                    <a16:creationId xmlns:a16="http://schemas.microsoft.com/office/drawing/2014/main" id="{B674C6B1-4D8D-284E-BD89-11EE789577CA}"/>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F6A43CB3-93A9-9A41-A854-D0D12CF439A6}"/>
                </a:ext>
                <a:ext uri="{C183D7F6-B498-43B3-948B-1728B52AA6E4}">
                  <adec:decorative xmlns:adec="http://schemas.microsoft.com/office/drawing/2017/decorative" val="1"/>
                </a:ext>
              </a:extLst>
            </p:cNvPr>
            <p:cNvGrpSpPr/>
            <p:nvPr/>
          </p:nvGrpSpPr>
          <p:grpSpPr>
            <a:xfrm>
              <a:off x="5980476" y="3962400"/>
              <a:ext cx="418236" cy="516157"/>
              <a:chOff x="1980078" y="253998"/>
              <a:chExt cx="3830386" cy="4727197"/>
            </a:xfrm>
          </p:grpSpPr>
          <p:sp>
            <p:nvSpPr>
              <p:cNvPr id="50" name="Rectangle 27">
                <a:extLst>
                  <a:ext uri="{FF2B5EF4-FFF2-40B4-BE49-F238E27FC236}">
                    <a16:creationId xmlns:a16="http://schemas.microsoft.com/office/drawing/2014/main" id="{63FBD02A-7F51-CE46-9F2A-CA04DF238197}"/>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6FB75F41-D7E0-D04B-BB2B-131FEC952431}"/>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03D41FEB-ABD5-6C41-BD46-477A019C329E}"/>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62">
                <a:extLst>
                  <a:ext uri="{FF2B5EF4-FFF2-40B4-BE49-F238E27FC236}">
                    <a16:creationId xmlns:a16="http://schemas.microsoft.com/office/drawing/2014/main" id="{95F2CA15-AF3E-784E-BAF2-00F11EC1CC04}"/>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3A1B58B2-68D1-0641-9ABD-ABA8DE7889A9}"/>
                </a:ext>
                <a:ext uri="{C183D7F6-B498-43B3-948B-1728B52AA6E4}">
                  <adec:decorative xmlns:adec="http://schemas.microsoft.com/office/drawing/2017/decorative" val="1"/>
                </a:ext>
              </a:extLst>
            </p:cNvPr>
            <p:cNvGrpSpPr/>
            <p:nvPr/>
          </p:nvGrpSpPr>
          <p:grpSpPr>
            <a:xfrm>
              <a:off x="7723551" y="3962400"/>
              <a:ext cx="418236" cy="516157"/>
              <a:chOff x="1980078" y="253998"/>
              <a:chExt cx="3830386" cy="4727197"/>
            </a:xfrm>
          </p:grpSpPr>
          <p:sp>
            <p:nvSpPr>
              <p:cNvPr id="55" name="Rectangle 27">
                <a:extLst>
                  <a:ext uri="{FF2B5EF4-FFF2-40B4-BE49-F238E27FC236}">
                    <a16:creationId xmlns:a16="http://schemas.microsoft.com/office/drawing/2014/main" id="{642854E6-2205-414A-BB3B-B06AAD052861}"/>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a:extLst>
                  <a:ext uri="{FF2B5EF4-FFF2-40B4-BE49-F238E27FC236}">
                    <a16:creationId xmlns:a16="http://schemas.microsoft.com/office/drawing/2014/main" id="{E19C030A-1ABF-5143-BF23-52982AA38A22}"/>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30">
                <a:extLst>
                  <a:ext uri="{FF2B5EF4-FFF2-40B4-BE49-F238E27FC236}">
                    <a16:creationId xmlns:a16="http://schemas.microsoft.com/office/drawing/2014/main" id="{03D3BCF8-F29C-E34C-BA8E-C3F1C67E9CC5}"/>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Shape 62">
                <a:extLst>
                  <a:ext uri="{FF2B5EF4-FFF2-40B4-BE49-F238E27FC236}">
                    <a16:creationId xmlns:a16="http://schemas.microsoft.com/office/drawing/2014/main" id="{5CF69EEC-64FF-3F45-81E3-2892F1559A6A}"/>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8BD8F388-5B22-7B43-B6EB-0754A84A45F1}"/>
                </a:ext>
                <a:ext uri="{C183D7F6-B498-43B3-948B-1728B52AA6E4}">
                  <adec:decorative xmlns:adec="http://schemas.microsoft.com/office/drawing/2017/decorative" val="1"/>
                </a:ext>
              </a:extLst>
            </p:cNvPr>
            <p:cNvGrpSpPr/>
            <p:nvPr/>
          </p:nvGrpSpPr>
          <p:grpSpPr>
            <a:xfrm>
              <a:off x="9495201" y="3962400"/>
              <a:ext cx="418236" cy="516157"/>
              <a:chOff x="1980078" y="253998"/>
              <a:chExt cx="3830386" cy="4727197"/>
            </a:xfrm>
          </p:grpSpPr>
          <p:sp>
            <p:nvSpPr>
              <p:cNvPr id="60" name="Rectangle 27">
                <a:extLst>
                  <a:ext uri="{FF2B5EF4-FFF2-40B4-BE49-F238E27FC236}">
                    <a16:creationId xmlns:a16="http://schemas.microsoft.com/office/drawing/2014/main" id="{CD4F294B-20D4-F540-A9A7-0B47D4888ED4}"/>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29">
                <a:extLst>
                  <a:ext uri="{FF2B5EF4-FFF2-40B4-BE49-F238E27FC236}">
                    <a16:creationId xmlns:a16="http://schemas.microsoft.com/office/drawing/2014/main" id="{B75474C4-7DDA-F048-9944-C38788AFF6BC}"/>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30">
                <a:extLst>
                  <a:ext uri="{FF2B5EF4-FFF2-40B4-BE49-F238E27FC236}">
                    <a16:creationId xmlns:a16="http://schemas.microsoft.com/office/drawing/2014/main" id="{2F482059-1352-6546-8E8D-75FE76B1863A}"/>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0CCCA2-7F63-684E-9360-3C0E15551302}"/>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4AAE455-EC2F-B14A-AD9F-7B85E1487D31}"/>
                </a:ext>
                <a:ext uri="{C183D7F6-B498-43B3-948B-1728B52AA6E4}">
                  <adec:decorative xmlns:adec="http://schemas.microsoft.com/office/drawing/2017/decorative" val="1"/>
                </a:ext>
              </a:extLst>
            </p:cNvPr>
            <p:cNvGrpSpPr/>
            <p:nvPr/>
          </p:nvGrpSpPr>
          <p:grpSpPr>
            <a:xfrm>
              <a:off x="11266851" y="3962400"/>
              <a:ext cx="418236" cy="516157"/>
              <a:chOff x="1980078" y="253998"/>
              <a:chExt cx="3830386" cy="4727197"/>
            </a:xfrm>
          </p:grpSpPr>
          <p:sp>
            <p:nvSpPr>
              <p:cNvPr id="65" name="Rectangle 27">
                <a:extLst>
                  <a:ext uri="{FF2B5EF4-FFF2-40B4-BE49-F238E27FC236}">
                    <a16:creationId xmlns:a16="http://schemas.microsoft.com/office/drawing/2014/main" id="{90E4825E-DF1E-9345-A998-8BAAE8F4461E}"/>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29">
                <a:extLst>
                  <a:ext uri="{FF2B5EF4-FFF2-40B4-BE49-F238E27FC236}">
                    <a16:creationId xmlns:a16="http://schemas.microsoft.com/office/drawing/2014/main" id="{4D92DD60-05FB-9F47-B43F-BD7910F6447A}"/>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30">
                <a:extLst>
                  <a:ext uri="{FF2B5EF4-FFF2-40B4-BE49-F238E27FC236}">
                    <a16:creationId xmlns:a16="http://schemas.microsoft.com/office/drawing/2014/main" id="{152976F4-EE3D-D444-AEA8-D670DFEF0A5A}"/>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2">
                <a:extLst>
                  <a:ext uri="{FF2B5EF4-FFF2-40B4-BE49-F238E27FC236}">
                    <a16:creationId xmlns:a16="http://schemas.microsoft.com/office/drawing/2014/main" id="{6A09A244-F24E-6F48-BFBB-D8C1C761638B}"/>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B1799880-D6B9-4E4E-AA97-8FFF273F38F7}"/>
                </a:ext>
                <a:ext uri="{C183D7F6-B498-43B3-948B-1728B52AA6E4}">
                  <adec:decorative xmlns:adec="http://schemas.microsoft.com/office/drawing/2017/decorative" val="1"/>
                </a:ext>
              </a:extLst>
            </p:cNvPr>
            <p:cNvGrpSpPr/>
            <p:nvPr/>
          </p:nvGrpSpPr>
          <p:grpSpPr>
            <a:xfrm>
              <a:off x="5980476" y="5729288"/>
              <a:ext cx="418236" cy="516157"/>
              <a:chOff x="1980078" y="253998"/>
              <a:chExt cx="3830386" cy="4727197"/>
            </a:xfrm>
          </p:grpSpPr>
          <p:sp>
            <p:nvSpPr>
              <p:cNvPr id="70" name="Rectangle 27">
                <a:extLst>
                  <a:ext uri="{FF2B5EF4-FFF2-40B4-BE49-F238E27FC236}">
                    <a16:creationId xmlns:a16="http://schemas.microsoft.com/office/drawing/2014/main" id="{250F2A2E-F852-2A4C-BB5F-C799F55D4771}"/>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29">
                <a:extLst>
                  <a:ext uri="{FF2B5EF4-FFF2-40B4-BE49-F238E27FC236}">
                    <a16:creationId xmlns:a16="http://schemas.microsoft.com/office/drawing/2014/main" id="{9722FA37-71CE-0F45-AACE-3A12E4C27460}"/>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30">
                <a:extLst>
                  <a:ext uri="{FF2B5EF4-FFF2-40B4-BE49-F238E27FC236}">
                    <a16:creationId xmlns:a16="http://schemas.microsoft.com/office/drawing/2014/main" id="{F508068D-8C83-1E48-B4B5-BF178517DBA7}"/>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62">
                <a:extLst>
                  <a:ext uri="{FF2B5EF4-FFF2-40B4-BE49-F238E27FC236}">
                    <a16:creationId xmlns:a16="http://schemas.microsoft.com/office/drawing/2014/main" id="{63A3371C-17E1-8B49-8D6E-5F3E6937E1FB}"/>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77AC7E7-9AC2-B147-B63C-CCB8B9C225CF}"/>
                </a:ext>
                <a:ext uri="{C183D7F6-B498-43B3-948B-1728B52AA6E4}">
                  <adec:decorative xmlns:adec="http://schemas.microsoft.com/office/drawing/2017/decorative" val="1"/>
                </a:ext>
              </a:extLst>
            </p:cNvPr>
            <p:cNvGrpSpPr/>
            <p:nvPr/>
          </p:nvGrpSpPr>
          <p:grpSpPr>
            <a:xfrm>
              <a:off x="7723551" y="5729288"/>
              <a:ext cx="418236" cy="516157"/>
              <a:chOff x="1980078" y="253998"/>
              <a:chExt cx="3830386" cy="4727197"/>
            </a:xfrm>
          </p:grpSpPr>
          <p:sp>
            <p:nvSpPr>
              <p:cNvPr id="75" name="Rectangle 27">
                <a:extLst>
                  <a:ext uri="{FF2B5EF4-FFF2-40B4-BE49-F238E27FC236}">
                    <a16:creationId xmlns:a16="http://schemas.microsoft.com/office/drawing/2014/main" id="{DB2F1B1C-40D2-9748-BFF6-C380BA0517C1}"/>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29">
                <a:extLst>
                  <a:ext uri="{FF2B5EF4-FFF2-40B4-BE49-F238E27FC236}">
                    <a16:creationId xmlns:a16="http://schemas.microsoft.com/office/drawing/2014/main" id="{FFDDE764-0C6E-0448-9641-4D422351EB57}"/>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D8A062C2-7EE8-BD42-8CEA-BFBDEB32EACE}"/>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62">
                <a:extLst>
                  <a:ext uri="{FF2B5EF4-FFF2-40B4-BE49-F238E27FC236}">
                    <a16:creationId xmlns:a16="http://schemas.microsoft.com/office/drawing/2014/main" id="{572F7F5F-2129-F543-B5CC-C70241FC518C}"/>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347021DC-5300-7644-AB22-E13CE84CEFF7}"/>
                </a:ext>
                <a:ext uri="{C183D7F6-B498-43B3-948B-1728B52AA6E4}">
                  <adec:decorative xmlns:adec="http://schemas.microsoft.com/office/drawing/2017/decorative" val="1"/>
                </a:ext>
              </a:extLst>
            </p:cNvPr>
            <p:cNvGrpSpPr/>
            <p:nvPr/>
          </p:nvGrpSpPr>
          <p:grpSpPr>
            <a:xfrm>
              <a:off x="9495201" y="5729288"/>
              <a:ext cx="418236" cy="516157"/>
              <a:chOff x="1980078" y="253998"/>
              <a:chExt cx="3830386" cy="4727197"/>
            </a:xfrm>
          </p:grpSpPr>
          <p:sp>
            <p:nvSpPr>
              <p:cNvPr id="80" name="Rectangle 27">
                <a:extLst>
                  <a:ext uri="{FF2B5EF4-FFF2-40B4-BE49-F238E27FC236}">
                    <a16:creationId xmlns:a16="http://schemas.microsoft.com/office/drawing/2014/main" id="{572084C2-96AA-B645-B883-9E62C5A73349}"/>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9">
                <a:extLst>
                  <a:ext uri="{FF2B5EF4-FFF2-40B4-BE49-F238E27FC236}">
                    <a16:creationId xmlns:a16="http://schemas.microsoft.com/office/drawing/2014/main" id="{87CD002D-4E43-2440-B416-A5765646109D}"/>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30">
                <a:extLst>
                  <a:ext uri="{FF2B5EF4-FFF2-40B4-BE49-F238E27FC236}">
                    <a16:creationId xmlns:a16="http://schemas.microsoft.com/office/drawing/2014/main" id="{5E8A7FCD-0E8D-4A48-B747-2E64B56F674B}"/>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Shape 62">
                <a:extLst>
                  <a:ext uri="{FF2B5EF4-FFF2-40B4-BE49-F238E27FC236}">
                    <a16:creationId xmlns:a16="http://schemas.microsoft.com/office/drawing/2014/main" id="{CB17ABCD-02C8-E846-BA81-8D62344C206D}"/>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F4EA889E-9A45-3B41-8766-ED5762DF75AD}"/>
                </a:ext>
                <a:ext uri="{C183D7F6-B498-43B3-948B-1728B52AA6E4}">
                  <adec:decorative xmlns:adec="http://schemas.microsoft.com/office/drawing/2017/decorative" val="1"/>
                </a:ext>
              </a:extLst>
            </p:cNvPr>
            <p:cNvGrpSpPr/>
            <p:nvPr/>
          </p:nvGrpSpPr>
          <p:grpSpPr>
            <a:xfrm>
              <a:off x="11266851" y="5729288"/>
              <a:ext cx="418236" cy="516157"/>
              <a:chOff x="1980078" y="253998"/>
              <a:chExt cx="3830386" cy="4727197"/>
            </a:xfrm>
          </p:grpSpPr>
          <p:sp>
            <p:nvSpPr>
              <p:cNvPr id="85" name="Rectangle 27">
                <a:extLst>
                  <a:ext uri="{FF2B5EF4-FFF2-40B4-BE49-F238E27FC236}">
                    <a16:creationId xmlns:a16="http://schemas.microsoft.com/office/drawing/2014/main" id="{89A70FAC-3955-574C-8F71-21567F7DC888}"/>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29">
                <a:extLst>
                  <a:ext uri="{FF2B5EF4-FFF2-40B4-BE49-F238E27FC236}">
                    <a16:creationId xmlns:a16="http://schemas.microsoft.com/office/drawing/2014/main" id="{E96C01C4-DA64-424E-B29A-62DBB5EB15CD}"/>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30">
                <a:extLst>
                  <a:ext uri="{FF2B5EF4-FFF2-40B4-BE49-F238E27FC236}">
                    <a16:creationId xmlns:a16="http://schemas.microsoft.com/office/drawing/2014/main" id="{031064EC-5FFF-1249-B89E-F4D527B6A7CD}"/>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Shape 62">
                <a:extLst>
                  <a:ext uri="{FF2B5EF4-FFF2-40B4-BE49-F238E27FC236}">
                    <a16:creationId xmlns:a16="http://schemas.microsoft.com/office/drawing/2014/main" id="{AE3488C0-F0AF-CE4A-B3CE-8FABA40DD091}"/>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880575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A486-5A05-40DD-9BB1-050B326A1105}"/>
              </a:ext>
            </a:extLst>
          </p:cNvPr>
          <p:cNvSpPr>
            <a:spLocks noGrp="1"/>
          </p:cNvSpPr>
          <p:nvPr>
            <p:ph type="title"/>
          </p:nvPr>
        </p:nvSpPr>
        <p:spPr/>
        <p:txBody>
          <a:bodyPr/>
          <a:lstStyle/>
          <a:p>
            <a:r>
              <a:rPr lang="en-US" dirty="0"/>
              <a:t>Maximum control &amp; scalability</a:t>
            </a:r>
          </a:p>
        </p:txBody>
      </p:sp>
      <p:sp>
        <p:nvSpPr>
          <p:cNvPr id="4" name="Text Placeholder 47">
            <a:extLst>
              <a:ext uri="{FF2B5EF4-FFF2-40B4-BE49-F238E27FC236}">
                <a16:creationId xmlns:a16="http://schemas.microsoft.com/office/drawing/2014/main" id="{9B8518F8-2B06-B74D-AFC2-A99A9CD347E5}"/>
              </a:ext>
            </a:extLst>
          </p:cNvPr>
          <p:cNvSpPr txBox="1">
            <a:spLocks/>
          </p:cNvSpPr>
          <p:nvPr/>
        </p:nvSpPr>
        <p:spPr>
          <a:xfrm>
            <a:off x="8867196" y="3524819"/>
            <a:ext cx="24114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defRPr/>
            </a:pPr>
            <a:r>
              <a:rPr lang="en-US" dirty="0">
                <a:solidFill>
                  <a:srgbClr val="000000"/>
                </a:solidFill>
                <a:latin typeface="Segoe UI" panose="020B0502040204020203" pitchFamily="34" charset="0"/>
              </a:rPr>
              <a:t>Scale out up to 640 </a:t>
            </a:r>
            <a:r>
              <a:rPr lang="en-US" dirty="0" err="1">
                <a:solidFill>
                  <a:srgbClr val="000000"/>
                </a:solidFill>
                <a:latin typeface="Segoe UI" panose="020B0502040204020203" pitchFamily="34" charset="0"/>
              </a:rPr>
              <a:t>vCores</a:t>
            </a:r>
            <a:r>
              <a:rPr lang="en-US" dirty="0">
                <a:solidFill>
                  <a:srgbClr val="000000"/>
                </a:solidFill>
                <a:latin typeface="Segoe UI" panose="020B0502040204020203" pitchFamily="34" charset="0"/>
              </a:rPr>
              <a:t> with up to 10 read replicas </a:t>
            </a:r>
          </a:p>
        </p:txBody>
      </p:sp>
      <p:sp>
        <p:nvSpPr>
          <p:cNvPr id="5" name="Text Placeholder 45">
            <a:extLst>
              <a:ext uri="{FF2B5EF4-FFF2-40B4-BE49-F238E27FC236}">
                <a16:creationId xmlns:a16="http://schemas.microsoft.com/office/drawing/2014/main" id="{F6697C30-8460-4F48-8F1B-CDCE4662DA34}"/>
              </a:ext>
            </a:extLst>
          </p:cNvPr>
          <p:cNvSpPr txBox="1">
            <a:spLocks/>
          </p:cNvSpPr>
          <p:nvPr/>
        </p:nvSpPr>
        <p:spPr>
          <a:xfrm>
            <a:off x="6107551" y="3524819"/>
            <a:ext cx="2411494" cy="150810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defRPr/>
            </a:pPr>
            <a:r>
              <a:rPr lang="en-US" dirty="0">
                <a:solidFill>
                  <a:srgbClr val="000000"/>
                </a:solidFill>
                <a:cs typeface="Segoe UI"/>
              </a:rPr>
              <a:t>Increase or decrease IOPS provisioned based on your workload requirements. Dynamic scalability enables your database to transparently respond to rapidly changing resource requirements</a:t>
            </a:r>
          </a:p>
        </p:txBody>
      </p:sp>
      <p:sp>
        <p:nvSpPr>
          <p:cNvPr id="6" name="Text Placeholder 16">
            <a:extLst>
              <a:ext uri="{FF2B5EF4-FFF2-40B4-BE49-F238E27FC236}">
                <a16:creationId xmlns:a16="http://schemas.microsoft.com/office/drawing/2014/main" id="{552E7DB8-4E1A-D440-B713-31DDE7172AF4}"/>
              </a:ext>
            </a:extLst>
          </p:cNvPr>
          <p:cNvSpPr txBox="1">
            <a:spLocks/>
          </p:cNvSpPr>
          <p:nvPr/>
        </p:nvSpPr>
        <p:spPr>
          <a:xfrm>
            <a:off x="6107551"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t>Dynamic scaling for changing workloads</a:t>
            </a:r>
          </a:p>
        </p:txBody>
      </p:sp>
      <p:sp>
        <p:nvSpPr>
          <p:cNvPr id="7" name="Text Placeholder 47">
            <a:extLst>
              <a:ext uri="{FF2B5EF4-FFF2-40B4-BE49-F238E27FC236}">
                <a16:creationId xmlns:a16="http://schemas.microsoft.com/office/drawing/2014/main" id="{1AED8A64-8993-DA47-A27B-4A28AC4923BF}"/>
              </a:ext>
            </a:extLst>
          </p:cNvPr>
          <p:cNvSpPr txBox="1">
            <a:spLocks/>
          </p:cNvSpPr>
          <p:nvPr/>
        </p:nvSpPr>
        <p:spPr>
          <a:xfrm>
            <a:off x="588263" y="3524819"/>
            <a:ext cx="2411494"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defRPr/>
            </a:pPr>
            <a:r>
              <a:rPr lang="en-US" dirty="0">
                <a:solidFill>
                  <a:srgbClr val="000000"/>
                </a:solidFill>
                <a:latin typeface="Segoe UI" panose="020B0502040204020203" pitchFamily="34" charset="0"/>
                <a:ea typeface="Calibri" panose="020F0502020204030204" pitchFamily="34" charset="0"/>
              </a:rPr>
              <a:t>Make patching cycles predictable by controlling custom maintenance windows and scheduling, all with minimum impact to your business</a:t>
            </a:r>
          </a:p>
        </p:txBody>
      </p:sp>
      <p:sp>
        <p:nvSpPr>
          <p:cNvPr id="8" name="Text Placeholder 11">
            <a:extLst>
              <a:ext uri="{FF2B5EF4-FFF2-40B4-BE49-F238E27FC236}">
                <a16:creationId xmlns:a16="http://schemas.microsoft.com/office/drawing/2014/main" id="{39EA7535-D81B-364F-BA88-8E1ED67DFF08}"/>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Predictable patching and maintenance</a:t>
            </a:r>
          </a:p>
        </p:txBody>
      </p:sp>
      <p:sp>
        <p:nvSpPr>
          <p:cNvPr id="9" name="Text Placeholder 10">
            <a:extLst>
              <a:ext uri="{FF2B5EF4-FFF2-40B4-BE49-F238E27FC236}">
                <a16:creationId xmlns:a16="http://schemas.microsoft.com/office/drawing/2014/main" id="{1645E516-ACED-B145-B037-0D8E01A45CEE}"/>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t>Massive scale out capacity</a:t>
            </a:r>
          </a:p>
        </p:txBody>
      </p:sp>
      <p:sp>
        <p:nvSpPr>
          <p:cNvPr id="10" name="Text Placeholder 12">
            <a:extLst>
              <a:ext uri="{FF2B5EF4-FFF2-40B4-BE49-F238E27FC236}">
                <a16:creationId xmlns:a16="http://schemas.microsoft.com/office/drawing/2014/main" id="{D44EDBF8-C68B-0D47-86DB-8464CD0123E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t>Robust database tuning options</a:t>
            </a:r>
          </a:p>
        </p:txBody>
      </p:sp>
      <p:sp>
        <p:nvSpPr>
          <p:cNvPr id="11" name="Text Placeholder 44">
            <a:extLst>
              <a:ext uri="{FF2B5EF4-FFF2-40B4-BE49-F238E27FC236}">
                <a16:creationId xmlns:a16="http://schemas.microsoft.com/office/drawing/2014/main" id="{7BB13EFF-41A7-2443-AC9B-65089D3F6B81}"/>
              </a:ext>
            </a:extLst>
          </p:cNvPr>
          <p:cNvSpPr txBox="1">
            <a:spLocks/>
          </p:cNvSpPr>
          <p:nvPr/>
        </p:nvSpPr>
        <p:spPr>
          <a:xfrm>
            <a:off x="3347907" y="3524819"/>
            <a:ext cx="2411494"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spcBef>
                <a:spcPts val="0"/>
              </a:spcBef>
              <a:defRPr/>
            </a:pPr>
            <a:r>
              <a:rPr lang="en-US" sz="1400" dirty="0">
                <a:solidFill>
                  <a:srgbClr val="000000"/>
                </a:solidFill>
                <a:latin typeface="Segoe UI" panose="020B0502040204020203" pitchFamily="34" charset="0"/>
                <a:cs typeface="Segoe UI Semilight" panose="020B0402040204020203" pitchFamily="34" charset="0"/>
              </a:rPr>
              <a:t>Choose from a wide set of MySQL server parameters for fine-grained tuning of database performance</a:t>
            </a:r>
          </a:p>
        </p:txBody>
      </p:sp>
      <p:cxnSp>
        <p:nvCxnSpPr>
          <p:cNvPr id="12" name="Straight Connector 11">
            <a:extLst>
              <a:ext uri="{FF2B5EF4-FFF2-40B4-BE49-F238E27FC236}">
                <a16:creationId xmlns:a16="http://schemas.microsoft.com/office/drawing/2014/main" id="{CEE6FCCB-FFFB-5E40-9E48-F1EF3E179BB0}"/>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1F2C57-08DC-8846-8DC1-C852D6ADF75A}"/>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8F58DE-ECB9-E441-910A-3507F9F33A90}"/>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7D1C40-EE23-F94A-B5E2-B1BC56EED783}"/>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121" descr="tools">
            <a:extLst>
              <a:ext uri="{FF2B5EF4-FFF2-40B4-BE49-F238E27FC236}">
                <a16:creationId xmlns:a16="http://schemas.microsoft.com/office/drawing/2014/main" id="{373369DA-0F06-4647-8CEA-7CD9208D5DF8}"/>
              </a:ext>
            </a:extLst>
          </p:cNvPr>
          <p:cNvGrpSpPr>
            <a:grpSpLocks noChangeAspect="1"/>
          </p:cNvGrpSpPr>
          <p:nvPr/>
        </p:nvGrpSpPr>
        <p:grpSpPr bwMode="auto">
          <a:xfrm>
            <a:off x="1260723" y="2069064"/>
            <a:ext cx="309562" cy="495300"/>
            <a:chOff x="6473" y="999"/>
            <a:chExt cx="195" cy="312"/>
          </a:xfrm>
        </p:grpSpPr>
        <p:sp>
          <p:nvSpPr>
            <p:cNvPr id="54" name="Rectangle 122">
              <a:extLst>
                <a:ext uri="{FF2B5EF4-FFF2-40B4-BE49-F238E27FC236}">
                  <a16:creationId xmlns:a16="http://schemas.microsoft.com/office/drawing/2014/main" id="{8E4F03AF-C0D6-48D5-9F4C-D6041D59B65A}"/>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3">
              <a:extLst>
                <a:ext uri="{FF2B5EF4-FFF2-40B4-BE49-F238E27FC236}">
                  <a16:creationId xmlns:a16="http://schemas.microsoft.com/office/drawing/2014/main" id="{3FFBAF7E-7DED-43C2-8DC0-0D8D166A888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24">
              <a:extLst>
                <a:ext uri="{FF2B5EF4-FFF2-40B4-BE49-F238E27FC236}">
                  <a16:creationId xmlns:a16="http://schemas.microsoft.com/office/drawing/2014/main" id="{FFDAC455-32E3-408F-B1F5-A75B268C3B2F}"/>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25">
              <a:extLst>
                <a:ext uri="{FF2B5EF4-FFF2-40B4-BE49-F238E27FC236}">
                  <a16:creationId xmlns:a16="http://schemas.microsoft.com/office/drawing/2014/main" id="{08A6EB78-1271-4A40-A7E5-F95E22FD8E4D}"/>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26">
              <a:extLst>
                <a:ext uri="{FF2B5EF4-FFF2-40B4-BE49-F238E27FC236}">
                  <a16:creationId xmlns:a16="http://schemas.microsoft.com/office/drawing/2014/main" id="{6A435CC1-4568-4B52-AB74-841A7040F8F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27">
              <a:extLst>
                <a:ext uri="{FF2B5EF4-FFF2-40B4-BE49-F238E27FC236}">
                  <a16:creationId xmlns:a16="http://schemas.microsoft.com/office/drawing/2014/main" id="{888D3F54-4E60-42BC-BE44-97C2296110E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84" descr="toggles">
            <a:extLst>
              <a:ext uri="{FF2B5EF4-FFF2-40B4-BE49-F238E27FC236}">
                <a16:creationId xmlns:a16="http://schemas.microsoft.com/office/drawing/2014/main" id="{C855090D-2094-4928-A52D-44AD9D5CF2AA}"/>
              </a:ext>
            </a:extLst>
          </p:cNvPr>
          <p:cNvGrpSpPr>
            <a:grpSpLocks noChangeAspect="1"/>
          </p:cNvGrpSpPr>
          <p:nvPr/>
        </p:nvGrpSpPr>
        <p:grpSpPr bwMode="auto">
          <a:xfrm>
            <a:off x="6160297" y="1907558"/>
            <a:ext cx="653895" cy="720901"/>
            <a:chOff x="5822" y="999"/>
            <a:chExt cx="283" cy="312"/>
          </a:xfrm>
        </p:grpSpPr>
        <p:sp>
          <p:nvSpPr>
            <p:cNvPr id="61" name="AutoShape 83">
              <a:extLst>
                <a:ext uri="{FF2B5EF4-FFF2-40B4-BE49-F238E27FC236}">
                  <a16:creationId xmlns:a16="http://schemas.microsoft.com/office/drawing/2014/main" id="{695C7FB4-7A35-4D55-AAEC-BAD4A8C44A28}"/>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5">
              <a:extLst>
                <a:ext uri="{FF2B5EF4-FFF2-40B4-BE49-F238E27FC236}">
                  <a16:creationId xmlns:a16="http://schemas.microsoft.com/office/drawing/2014/main" id="{688DEDB0-0621-4521-80F2-5CD20C531573}"/>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6">
              <a:extLst>
                <a:ext uri="{FF2B5EF4-FFF2-40B4-BE49-F238E27FC236}">
                  <a16:creationId xmlns:a16="http://schemas.microsoft.com/office/drawing/2014/main" id="{1418218D-1BA6-495F-9FAA-FE92BE40E99D}"/>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87">
              <a:extLst>
                <a:ext uri="{FF2B5EF4-FFF2-40B4-BE49-F238E27FC236}">
                  <a16:creationId xmlns:a16="http://schemas.microsoft.com/office/drawing/2014/main" id="{C39F872A-9735-4D8B-B8D6-07EE68DA504B}"/>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88">
              <a:extLst>
                <a:ext uri="{FF2B5EF4-FFF2-40B4-BE49-F238E27FC236}">
                  <a16:creationId xmlns:a16="http://schemas.microsoft.com/office/drawing/2014/main" id="{69E0FF9E-67CB-436B-99F6-6F4BDBCE7B92}"/>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89">
              <a:extLst>
                <a:ext uri="{FF2B5EF4-FFF2-40B4-BE49-F238E27FC236}">
                  <a16:creationId xmlns:a16="http://schemas.microsoft.com/office/drawing/2014/main" id="{068246BE-7D03-48E6-B8AA-5F8EC0B330A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90">
              <a:extLst>
                <a:ext uri="{FF2B5EF4-FFF2-40B4-BE49-F238E27FC236}">
                  <a16:creationId xmlns:a16="http://schemas.microsoft.com/office/drawing/2014/main" id="{C3214C49-9861-47D8-BDBE-20E4BCA44E73}"/>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59" descr="clock">
            <a:extLst>
              <a:ext uri="{FF2B5EF4-FFF2-40B4-BE49-F238E27FC236}">
                <a16:creationId xmlns:a16="http://schemas.microsoft.com/office/drawing/2014/main" id="{C394A4D3-A43E-419C-B211-C3414BD200F3}"/>
              </a:ext>
            </a:extLst>
          </p:cNvPr>
          <p:cNvGrpSpPr>
            <a:grpSpLocks noChangeAspect="1"/>
          </p:cNvGrpSpPr>
          <p:nvPr/>
        </p:nvGrpSpPr>
        <p:grpSpPr bwMode="auto">
          <a:xfrm>
            <a:off x="593027" y="2069064"/>
            <a:ext cx="495300" cy="495300"/>
            <a:chOff x="3411" y="2781"/>
            <a:chExt cx="312" cy="312"/>
          </a:xfrm>
        </p:grpSpPr>
        <p:sp>
          <p:nvSpPr>
            <p:cNvPr id="75" name="AutoShape 58">
              <a:extLst>
                <a:ext uri="{FF2B5EF4-FFF2-40B4-BE49-F238E27FC236}">
                  <a16:creationId xmlns:a16="http://schemas.microsoft.com/office/drawing/2014/main" id="{263284DC-4345-4F86-8E4B-A0CC05C1D846}"/>
                </a:ext>
              </a:extLst>
            </p:cNvPr>
            <p:cNvSpPr>
              <a:spLocks noChangeAspect="1" noChangeArrowheads="1" noTextEdit="1"/>
            </p:cNvSpPr>
            <p:nvPr/>
          </p:nvSpPr>
          <p:spPr bwMode="auto">
            <a:xfrm>
              <a:off x="3411"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0">
              <a:extLst>
                <a:ext uri="{FF2B5EF4-FFF2-40B4-BE49-F238E27FC236}">
                  <a16:creationId xmlns:a16="http://schemas.microsoft.com/office/drawing/2014/main" id="{249FAB4D-9DBF-469C-ABC0-B799F4058EFC}"/>
                </a:ext>
              </a:extLst>
            </p:cNvPr>
            <p:cNvSpPr>
              <a:spLocks noChangeArrowheads="1"/>
            </p:cNvSpPr>
            <p:nvPr/>
          </p:nvSpPr>
          <p:spPr bwMode="auto">
            <a:xfrm>
              <a:off x="3548" y="2849"/>
              <a:ext cx="29" cy="1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1">
              <a:extLst>
                <a:ext uri="{FF2B5EF4-FFF2-40B4-BE49-F238E27FC236}">
                  <a16:creationId xmlns:a16="http://schemas.microsoft.com/office/drawing/2014/main" id="{580C058F-33A7-49D9-A036-E89DDEF0D269}"/>
                </a:ext>
              </a:extLst>
            </p:cNvPr>
            <p:cNvSpPr>
              <a:spLocks/>
            </p:cNvSpPr>
            <p:nvPr/>
          </p:nvSpPr>
          <p:spPr bwMode="auto">
            <a:xfrm>
              <a:off x="3548" y="2929"/>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2">
              <a:extLst>
                <a:ext uri="{FF2B5EF4-FFF2-40B4-BE49-F238E27FC236}">
                  <a16:creationId xmlns:a16="http://schemas.microsoft.com/office/drawing/2014/main" id="{245692A2-C252-41BF-B488-C1C318A305A0}"/>
                </a:ext>
              </a:extLst>
            </p:cNvPr>
            <p:cNvSpPr>
              <a:spLocks/>
            </p:cNvSpPr>
            <p:nvPr/>
          </p:nvSpPr>
          <p:spPr bwMode="auto">
            <a:xfrm>
              <a:off x="3411" y="2781"/>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3">
              <a:extLst>
                <a:ext uri="{FF2B5EF4-FFF2-40B4-BE49-F238E27FC236}">
                  <a16:creationId xmlns:a16="http://schemas.microsoft.com/office/drawing/2014/main" id="{7C39F507-8858-4505-AC7D-FFB7124FC280}"/>
                </a:ext>
              </a:extLst>
            </p:cNvPr>
            <p:cNvSpPr>
              <a:spLocks/>
            </p:cNvSpPr>
            <p:nvPr/>
          </p:nvSpPr>
          <p:spPr bwMode="auto">
            <a:xfrm>
              <a:off x="3635" y="2810"/>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 name="Group 170" descr="block within block to show scaling">
            <a:extLst>
              <a:ext uri="{FF2B5EF4-FFF2-40B4-BE49-F238E27FC236}">
                <a16:creationId xmlns:a16="http://schemas.microsoft.com/office/drawing/2014/main" id="{20A34984-33E7-4393-9112-441ABF70AA61}"/>
              </a:ext>
            </a:extLst>
          </p:cNvPr>
          <p:cNvGrpSpPr>
            <a:grpSpLocks noChangeAspect="1"/>
          </p:cNvGrpSpPr>
          <p:nvPr/>
        </p:nvGrpSpPr>
        <p:grpSpPr bwMode="auto">
          <a:xfrm>
            <a:off x="8910925" y="1890558"/>
            <a:ext cx="737901" cy="737901"/>
            <a:chOff x="1614" y="2781"/>
            <a:chExt cx="312" cy="312"/>
          </a:xfrm>
        </p:grpSpPr>
        <p:sp>
          <p:nvSpPr>
            <p:cNvPr id="87" name="AutoShape 169">
              <a:extLst>
                <a:ext uri="{FF2B5EF4-FFF2-40B4-BE49-F238E27FC236}">
                  <a16:creationId xmlns:a16="http://schemas.microsoft.com/office/drawing/2014/main" id="{C7F324F5-B568-4D16-BF54-C680AF13F138}"/>
                </a:ext>
              </a:extLst>
            </p:cNvPr>
            <p:cNvSpPr>
              <a:spLocks noChangeAspect="1" noChangeArrowheads="1" noTextEdit="1"/>
            </p:cNvSpPr>
            <p:nvPr/>
          </p:nvSpPr>
          <p:spPr bwMode="auto">
            <a:xfrm>
              <a:off x="16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1">
              <a:extLst>
                <a:ext uri="{FF2B5EF4-FFF2-40B4-BE49-F238E27FC236}">
                  <a16:creationId xmlns:a16="http://schemas.microsoft.com/office/drawing/2014/main" id="{64BBED1A-02E4-4CE9-A73A-E00BFC41064B}"/>
                </a:ext>
              </a:extLst>
            </p:cNvPr>
            <p:cNvSpPr>
              <a:spLocks noChangeArrowheads="1"/>
            </p:cNvSpPr>
            <p:nvPr/>
          </p:nvSpPr>
          <p:spPr bwMode="auto">
            <a:xfrm>
              <a:off x="1614" y="2947"/>
              <a:ext cx="146" cy="1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2">
              <a:extLst>
                <a:ext uri="{FF2B5EF4-FFF2-40B4-BE49-F238E27FC236}">
                  <a16:creationId xmlns:a16="http://schemas.microsoft.com/office/drawing/2014/main" id="{C239B0FE-2438-49C5-AA87-87DB9EE72FA4}"/>
                </a:ext>
              </a:extLst>
            </p:cNvPr>
            <p:cNvSpPr>
              <a:spLocks noChangeArrowheads="1"/>
            </p:cNvSpPr>
            <p:nvPr/>
          </p:nvSpPr>
          <p:spPr bwMode="auto">
            <a:xfrm>
              <a:off x="1614" y="2781"/>
              <a:ext cx="312" cy="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3">
              <a:extLst>
                <a:ext uri="{FF2B5EF4-FFF2-40B4-BE49-F238E27FC236}">
                  <a16:creationId xmlns:a16="http://schemas.microsoft.com/office/drawing/2014/main" id="{F44B05F3-42D5-41BE-BFA7-1ACAA4C16E9D}"/>
                </a:ext>
              </a:extLst>
            </p:cNvPr>
            <p:cNvSpPr>
              <a:spLocks noChangeArrowheads="1"/>
            </p:cNvSpPr>
            <p:nvPr/>
          </p:nvSpPr>
          <p:spPr bwMode="auto">
            <a:xfrm>
              <a:off x="1789" y="2781"/>
              <a:ext cx="137"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4" descr="half circles engulfing each other">
            <a:extLst>
              <a:ext uri="{FF2B5EF4-FFF2-40B4-BE49-F238E27FC236}">
                <a16:creationId xmlns:a16="http://schemas.microsoft.com/office/drawing/2014/main" id="{70FC921A-8D77-44E1-A4E6-B1A5FE343559}"/>
              </a:ext>
            </a:extLst>
          </p:cNvPr>
          <p:cNvGrpSpPr>
            <a:grpSpLocks noChangeAspect="1"/>
          </p:cNvGrpSpPr>
          <p:nvPr/>
        </p:nvGrpSpPr>
        <p:grpSpPr bwMode="auto">
          <a:xfrm>
            <a:off x="3370661" y="1890558"/>
            <a:ext cx="741289" cy="741289"/>
            <a:chOff x="410" y="999"/>
            <a:chExt cx="312" cy="312"/>
          </a:xfrm>
        </p:grpSpPr>
        <p:sp>
          <p:nvSpPr>
            <p:cNvPr id="92" name="AutoShape 3">
              <a:extLst>
                <a:ext uri="{FF2B5EF4-FFF2-40B4-BE49-F238E27FC236}">
                  <a16:creationId xmlns:a16="http://schemas.microsoft.com/office/drawing/2014/main" id="{0A46659C-A169-47D4-A47D-714C9E133F9E}"/>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
              <a:extLst>
                <a:ext uri="{FF2B5EF4-FFF2-40B4-BE49-F238E27FC236}">
                  <a16:creationId xmlns:a16="http://schemas.microsoft.com/office/drawing/2014/main" id="{A4663554-3926-4F63-A39D-B8FF9C448084}"/>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95F057B9-DB19-478D-80E4-B8023A55D1A2}"/>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50C8A9DE-DB07-4A85-862A-A4CFC76BC033}"/>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70063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A000-7DC1-4AA9-BFA4-9B96A810941D}"/>
              </a:ext>
            </a:extLst>
          </p:cNvPr>
          <p:cNvSpPr>
            <a:spLocks noGrp="1"/>
          </p:cNvSpPr>
          <p:nvPr>
            <p:ph type="title"/>
          </p:nvPr>
        </p:nvSpPr>
        <p:spPr>
          <a:xfrm>
            <a:off x="588263" y="457200"/>
            <a:ext cx="11018520" cy="492443"/>
          </a:xfrm>
        </p:spPr>
        <p:txBody>
          <a:bodyPr/>
          <a:lstStyle/>
          <a:p>
            <a:r>
              <a:rPr lang="en-US" sz="3200" dirty="0"/>
              <a:t>Advanced data security and compliance</a:t>
            </a:r>
          </a:p>
        </p:txBody>
      </p:sp>
      <p:sp>
        <p:nvSpPr>
          <p:cNvPr id="82" name="Text Placeholder 47">
            <a:extLst>
              <a:ext uri="{FF2B5EF4-FFF2-40B4-BE49-F238E27FC236}">
                <a16:creationId xmlns:a16="http://schemas.microsoft.com/office/drawing/2014/main" id="{1CE3FAC8-B743-4F6C-BFD9-F2CC1AFC309D}"/>
              </a:ext>
            </a:extLst>
          </p:cNvPr>
          <p:cNvSpPr txBox="1">
            <a:spLocks/>
          </p:cNvSpPr>
          <p:nvPr/>
        </p:nvSpPr>
        <p:spPr>
          <a:xfrm>
            <a:off x="8867196" y="3524819"/>
            <a:ext cx="2411495"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Get industry-leading compliance, such as HIPAA, PCI DSS, FedRAMP, and ISO, built-in*</a:t>
            </a:r>
            <a:r>
              <a:rPr lang="en-US" dirty="0">
                <a:solidFill>
                  <a:prstClr val="black"/>
                </a:solidFill>
                <a:latin typeface="Segoe UI"/>
              </a:rPr>
              <a:t>*</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sp>
        <p:nvSpPr>
          <p:cNvPr id="83" name="Text Placeholder 45">
            <a:extLst>
              <a:ext uri="{FF2B5EF4-FFF2-40B4-BE49-F238E27FC236}">
                <a16:creationId xmlns:a16="http://schemas.microsoft.com/office/drawing/2014/main" id="{C6053555-4F03-4475-9168-3E0C0A6671B4}"/>
              </a:ext>
            </a:extLst>
          </p:cNvPr>
          <p:cNvSpPr txBox="1">
            <a:spLocks/>
          </p:cNvSpPr>
          <p:nvPr/>
        </p:nvSpPr>
        <p:spPr>
          <a:xfrm>
            <a:off x="6107550" y="3524819"/>
            <a:ext cx="2312549"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is automatically encrypted at rest and in motion. Perform double encryption with custom keys and Transport Security Layer (TLS) 1.2 enforcement</a:t>
            </a:r>
          </a:p>
        </p:txBody>
      </p:sp>
      <p:sp>
        <p:nvSpPr>
          <p:cNvPr id="90" name="Text Placeholder 16">
            <a:extLst>
              <a:ext uri="{FF2B5EF4-FFF2-40B4-BE49-F238E27FC236}">
                <a16:creationId xmlns:a16="http://schemas.microsoft.com/office/drawing/2014/main" id="{15DFBCF6-1E54-4BA5-A7D0-B70C05C9960C}"/>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encryption</a:t>
            </a: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524819"/>
            <a:ext cx="2194560"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Detect potential threats and respond to them as they occur with Azure Defender for Open Source*</a:t>
            </a:r>
          </a:p>
        </p:txBody>
      </p:sp>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Azure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Defender</a:t>
            </a:r>
          </a:p>
        </p:txBody>
      </p:sp>
      <p:sp>
        <p:nvSpPr>
          <p:cNvPr id="104" name="Text Placeholder 10">
            <a:extLst>
              <a:ext uri="{FF2B5EF4-FFF2-40B4-BE49-F238E27FC236}">
                <a16:creationId xmlns:a16="http://schemas.microsoft.com/office/drawing/2014/main" id="{88AE2176-B825-4441-9D81-3CDA11CCA844}"/>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Built-in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compliance</a:t>
            </a:r>
          </a:p>
        </p:txBody>
      </p:sp>
      <p:sp>
        <p:nvSpPr>
          <p:cNvPr id="105" name="Text Placeholder 12">
            <a:extLst>
              <a:ext uri="{FF2B5EF4-FFF2-40B4-BE49-F238E27FC236}">
                <a16:creationId xmlns:a16="http://schemas.microsoft.com/office/drawing/2014/main" id="{D99012F6-82B2-4136-9A49-9F35C13BE2A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Virtual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networks</a:t>
            </a:r>
          </a:p>
        </p:txBody>
      </p:sp>
      <p:sp>
        <p:nvSpPr>
          <p:cNvPr id="106" name="Text Placeholder 44">
            <a:extLst>
              <a:ext uri="{FF2B5EF4-FFF2-40B4-BE49-F238E27FC236}">
                <a16:creationId xmlns:a16="http://schemas.microsoft.com/office/drawing/2014/main" id="{802097BE-C48C-4DCD-8091-4E114E6FCC75}"/>
              </a:ext>
            </a:extLst>
          </p:cNvPr>
          <p:cNvSpPr txBox="1">
            <a:spLocks/>
          </p:cNvSpPr>
          <p:nvPr/>
        </p:nvSpPr>
        <p:spPr>
          <a:xfrm>
            <a:off x="3347907" y="3524819"/>
            <a:ext cx="2194560"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Control data isolation by configuring a virtual network</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BB380D-F030-4C95-9696-BD3ECF36D068}"/>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0A24EB-3FB0-4234-9E03-15907AB53318}"/>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9DE9478-F3EA-46F5-A333-534CD0EB678F}"/>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17" descr="4 stars">
            <a:extLst>
              <a:ext uri="{FF2B5EF4-FFF2-40B4-BE49-F238E27FC236}">
                <a16:creationId xmlns:a16="http://schemas.microsoft.com/office/drawing/2014/main" id="{9F6A8E0B-7C8A-4EA6-803B-47AE39860B6B}"/>
              </a:ext>
            </a:extLst>
          </p:cNvPr>
          <p:cNvGrpSpPr>
            <a:grpSpLocks noChangeAspect="1"/>
          </p:cNvGrpSpPr>
          <p:nvPr/>
        </p:nvGrpSpPr>
        <p:grpSpPr bwMode="auto">
          <a:xfrm>
            <a:off x="6107551" y="2363760"/>
            <a:ext cx="569913" cy="119062"/>
            <a:chOff x="1592" y="1613"/>
            <a:chExt cx="359" cy="75"/>
          </a:xfrm>
        </p:grpSpPr>
        <p:sp>
          <p:nvSpPr>
            <p:cNvPr id="48" name="AutoShape 16">
              <a:extLst>
                <a:ext uri="{FF2B5EF4-FFF2-40B4-BE49-F238E27FC236}">
                  <a16:creationId xmlns:a16="http://schemas.microsoft.com/office/drawing/2014/main" id="{0653D63F-A61A-46FD-A824-75EE1567EE17}"/>
                </a:ext>
              </a:extLst>
            </p:cNvPr>
            <p:cNvSpPr>
              <a:spLocks noChangeAspect="1" noChangeArrowheads="1" noTextEdit="1"/>
            </p:cNvSpPr>
            <p:nvPr/>
          </p:nvSpPr>
          <p:spPr bwMode="auto">
            <a:xfrm>
              <a:off x="1592" y="1613"/>
              <a:ext cx="359"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8">
              <a:extLst>
                <a:ext uri="{FF2B5EF4-FFF2-40B4-BE49-F238E27FC236}">
                  <a16:creationId xmlns:a16="http://schemas.microsoft.com/office/drawing/2014/main" id="{A0443AA7-2EC5-4F65-979C-687C367E688E}"/>
                </a:ext>
              </a:extLst>
            </p:cNvPr>
            <p:cNvSpPr>
              <a:spLocks/>
            </p:cNvSpPr>
            <p:nvPr/>
          </p:nvSpPr>
          <p:spPr bwMode="auto">
            <a:xfrm>
              <a:off x="1592" y="1613"/>
              <a:ext cx="76" cy="75"/>
            </a:xfrm>
            <a:custGeom>
              <a:avLst/>
              <a:gdLst>
                <a:gd name="T0" fmla="*/ 48 w 76"/>
                <a:gd name="T1" fmla="*/ 41 h 75"/>
                <a:gd name="T2" fmla="*/ 67 w 76"/>
                <a:gd name="T3" fmla="*/ 65 h 75"/>
                <a:gd name="T4" fmla="*/ 53 w 76"/>
                <a:gd name="T5" fmla="*/ 75 h 75"/>
                <a:gd name="T6" fmla="*/ 38 w 76"/>
                <a:gd name="T7" fmla="*/ 48 h 75"/>
                <a:gd name="T8" fmla="*/ 23 w 76"/>
                <a:gd name="T9" fmla="*/ 75 h 75"/>
                <a:gd name="T10" fmla="*/ 8 w 76"/>
                <a:gd name="T11" fmla="*/ 65 h 75"/>
                <a:gd name="T12" fmla="*/ 28 w 76"/>
                <a:gd name="T13" fmla="*/ 41 h 75"/>
                <a:gd name="T14" fmla="*/ 0 w 76"/>
                <a:gd name="T15" fmla="*/ 37 h 75"/>
                <a:gd name="T16" fmla="*/ 6 w 76"/>
                <a:gd name="T17" fmla="*/ 20 h 75"/>
                <a:gd name="T18" fmla="*/ 32 w 76"/>
                <a:gd name="T19" fmla="*/ 30 h 75"/>
                <a:gd name="T20" fmla="*/ 29 w 76"/>
                <a:gd name="T21" fmla="*/ 0 h 75"/>
                <a:gd name="T22" fmla="*/ 47 w 76"/>
                <a:gd name="T23" fmla="*/ 0 h 75"/>
                <a:gd name="T24" fmla="*/ 44 w 76"/>
                <a:gd name="T25" fmla="*/ 30 h 75"/>
                <a:gd name="T26" fmla="*/ 70 w 76"/>
                <a:gd name="T27" fmla="*/ 20 h 75"/>
                <a:gd name="T28" fmla="*/ 76 w 76"/>
                <a:gd name="T29" fmla="*/ 37 h 75"/>
                <a:gd name="T30" fmla="*/ 48 w 76"/>
                <a:gd name="T31" fmla="*/ 41 h 75"/>
                <a:gd name="T32" fmla="*/ 48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8" y="41"/>
                  </a:moveTo>
                  <a:lnTo>
                    <a:pt x="67" y="65"/>
                  </a:lnTo>
                  <a:lnTo>
                    <a:pt x="53" y="75"/>
                  </a:lnTo>
                  <a:lnTo>
                    <a:pt x="38" y="48"/>
                  </a:lnTo>
                  <a:lnTo>
                    <a:pt x="23" y="75"/>
                  </a:lnTo>
                  <a:lnTo>
                    <a:pt x="8" y="65"/>
                  </a:lnTo>
                  <a:lnTo>
                    <a:pt x="28" y="41"/>
                  </a:lnTo>
                  <a:lnTo>
                    <a:pt x="0" y="37"/>
                  </a:lnTo>
                  <a:lnTo>
                    <a:pt x="6" y="20"/>
                  </a:lnTo>
                  <a:lnTo>
                    <a:pt x="32" y="30"/>
                  </a:lnTo>
                  <a:lnTo>
                    <a:pt x="29" y="0"/>
                  </a:lnTo>
                  <a:lnTo>
                    <a:pt x="47" y="0"/>
                  </a:lnTo>
                  <a:lnTo>
                    <a:pt x="44" y="30"/>
                  </a:lnTo>
                  <a:lnTo>
                    <a:pt x="70" y="20"/>
                  </a:lnTo>
                  <a:lnTo>
                    <a:pt x="76" y="37"/>
                  </a:lnTo>
                  <a:lnTo>
                    <a:pt x="48" y="41"/>
                  </a:lnTo>
                  <a:lnTo>
                    <a:pt x="48"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9">
              <a:extLst>
                <a:ext uri="{FF2B5EF4-FFF2-40B4-BE49-F238E27FC236}">
                  <a16:creationId xmlns:a16="http://schemas.microsoft.com/office/drawing/2014/main" id="{8A030307-E8D3-4A21-B28B-0D1706980160}"/>
                </a:ext>
              </a:extLst>
            </p:cNvPr>
            <p:cNvSpPr>
              <a:spLocks/>
            </p:cNvSpPr>
            <p:nvPr/>
          </p:nvSpPr>
          <p:spPr bwMode="auto">
            <a:xfrm>
              <a:off x="1686" y="1613"/>
              <a:ext cx="76" cy="75"/>
            </a:xfrm>
            <a:custGeom>
              <a:avLst/>
              <a:gdLst>
                <a:gd name="T0" fmla="*/ 49 w 76"/>
                <a:gd name="T1" fmla="*/ 41 h 75"/>
                <a:gd name="T2" fmla="*/ 68 w 76"/>
                <a:gd name="T3" fmla="*/ 65 h 75"/>
                <a:gd name="T4" fmla="*/ 53 w 76"/>
                <a:gd name="T5" fmla="*/ 75 h 75"/>
                <a:gd name="T6" fmla="*/ 38 w 76"/>
                <a:gd name="T7" fmla="*/ 48 h 75"/>
                <a:gd name="T8" fmla="*/ 24 w 76"/>
                <a:gd name="T9" fmla="*/ 75 h 75"/>
                <a:gd name="T10" fmla="*/ 9 w 76"/>
                <a:gd name="T11" fmla="*/ 65 h 75"/>
                <a:gd name="T12" fmla="*/ 28 w 76"/>
                <a:gd name="T13" fmla="*/ 41 h 75"/>
                <a:gd name="T14" fmla="*/ 0 w 76"/>
                <a:gd name="T15" fmla="*/ 37 h 75"/>
                <a:gd name="T16" fmla="*/ 7 w 76"/>
                <a:gd name="T17" fmla="*/ 20 h 75"/>
                <a:gd name="T18" fmla="*/ 32 w 76"/>
                <a:gd name="T19" fmla="*/ 30 h 75"/>
                <a:gd name="T20" fmla="*/ 29 w 76"/>
                <a:gd name="T21" fmla="*/ 0 h 75"/>
                <a:gd name="T22" fmla="*/ 48 w 76"/>
                <a:gd name="T23" fmla="*/ 0 h 75"/>
                <a:gd name="T24" fmla="*/ 44 w 76"/>
                <a:gd name="T25" fmla="*/ 30 h 75"/>
                <a:gd name="T26" fmla="*/ 70 w 76"/>
                <a:gd name="T27" fmla="*/ 20 h 75"/>
                <a:gd name="T28" fmla="*/ 76 w 76"/>
                <a:gd name="T29" fmla="*/ 37 h 75"/>
                <a:gd name="T30" fmla="*/ 49 w 76"/>
                <a:gd name="T31" fmla="*/ 41 h 75"/>
                <a:gd name="T32" fmla="*/ 49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9" y="41"/>
                  </a:moveTo>
                  <a:lnTo>
                    <a:pt x="68" y="65"/>
                  </a:lnTo>
                  <a:lnTo>
                    <a:pt x="53" y="75"/>
                  </a:lnTo>
                  <a:lnTo>
                    <a:pt x="38" y="48"/>
                  </a:lnTo>
                  <a:lnTo>
                    <a:pt x="24" y="75"/>
                  </a:lnTo>
                  <a:lnTo>
                    <a:pt x="9" y="65"/>
                  </a:lnTo>
                  <a:lnTo>
                    <a:pt x="28" y="41"/>
                  </a:lnTo>
                  <a:lnTo>
                    <a:pt x="0" y="37"/>
                  </a:lnTo>
                  <a:lnTo>
                    <a:pt x="7" y="20"/>
                  </a:lnTo>
                  <a:lnTo>
                    <a:pt x="32" y="30"/>
                  </a:lnTo>
                  <a:lnTo>
                    <a:pt x="29" y="0"/>
                  </a:lnTo>
                  <a:lnTo>
                    <a:pt x="48" y="0"/>
                  </a:lnTo>
                  <a:lnTo>
                    <a:pt x="44" y="30"/>
                  </a:lnTo>
                  <a:lnTo>
                    <a:pt x="70" y="20"/>
                  </a:lnTo>
                  <a:lnTo>
                    <a:pt x="76" y="37"/>
                  </a:lnTo>
                  <a:lnTo>
                    <a:pt x="49" y="41"/>
                  </a:lnTo>
                  <a:lnTo>
                    <a:pt x="49"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20">
              <a:extLst>
                <a:ext uri="{FF2B5EF4-FFF2-40B4-BE49-F238E27FC236}">
                  <a16:creationId xmlns:a16="http://schemas.microsoft.com/office/drawing/2014/main" id="{B478E310-9999-4ED2-AB06-DF8285BAB3C8}"/>
                </a:ext>
              </a:extLst>
            </p:cNvPr>
            <p:cNvSpPr>
              <a:spLocks/>
            </p:cNvSpPr>
            <p:nvPr/>
          </p:nvSpPr>
          <p:spPr bwMode="auto">
            <a:xfrm>
              <a:off x="1781" y="1613"/>
              <a:ext cx="76" cy="75"/>
            </a:xfrm>
            <a:custGeom>
              <a:avLst/>
              <a:gdLst>
                <a:gd name="T0" fmla="*/ 48 w 76"/>
                <a:gd name="T1" fmla="*/ 41 h 75"/>
                <a:gd name="T2" fmla="*/ 67 w 76"/>
                <a:gd name="T3" fmla="*/ 65 h 75"/>
                <a:gd name="T4" fmla="*/ 53 w 76"/>
                <a:gd name="T5" fmla="*/ 75 h 75"/>
                <a:gd name="T6" fmla="*/ 38 w 76"/>
                <a:gd name="T7" fmla="*/ 48 h 75"/>
                <a:gd name="T8" fmla="*/ 23 w 76"/>
                <a:gd name="T9" fmla="*/ 75 h 75"/>
                <a:gd name="T10" fmla="*/ 8 w 76"/>
                <a:gd name="T11" fmla="*/ 65 h 75"/>
                <a:gd name="T12" fmla="*/ 28 w 76"/>
                <a:gd name="T13" fmla="*/ 41 h 75"/>
                <a:gd name="T14" fmla="*/ 0 w 76"/>
                <a:gd name="T15" fmla="*/ 37 h 75"/>
                <a:gd name="T16" fmla="*/ 6 w 76"/>
                <a:gd name="T17" fmla="*/ 20 h 75"/>
                <a:gd name="T18" fmla="*/ 32 w 76"/>
                <a:gd name="T19" fmla="*/ 30 h 75"/>
                <a:gd name="T20" fmla="*/ 28 w 76"/>
                <a:gd name="T21" fmla="*/ 0 h 75"/>
                <a:gd name="T22" fmla="*/ 47 w 76"/>
                <a:gd name="T23" fmla="*/ 0 h 75"/>
                <a:gd name="T24" fmla="*/ 44 w 76"/>
                <a:gd name="T25" fmla="*/ 30 h 75"/>
                <a:gd name="T26" fmla="*/ 70 w 76"/>
                <a:gd name="T27" fmla="*/ 20 h 75"/>
                <a:gd name="T28" fmla="*/ 76 w 76"/>
                <a:gd name="T29" fmla="*/ 37 h 75"/>
                <a:gd name="T30" fmla="*/ 48 w 76"/>
                <a:gd name="T31" fmla="*/ 41 h 75"/>
                <a:gd name="T32" fmla="*/ 48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8" y="41"/>
                  </a:moveTo>
                  <a:lnTo>
                    <a:pt x="67" y="65"/>
                  </a:lnTo>
                  <a:lnTo>
                    <a:pt x="53" y="75"/>
                  </a:lnTo>
                  <a:lnTo>
                    <a:pt x="38" y="48"/>
                  </a:lnTo>
                  <a:lnTo>
                    <a:pt x="23" y="75"/>
                  </a:lnTo>
                  <a:lnTo>
                    <a:pt x="8" y="65"/>
                  </a:lnTo>
                  <a:lnTo>
                    <a:pt x="28" y="41"/>
                  </a:lnTo>
                  <a:lnTo>
                    <a:pt x="0" y="37"/>
                  </a:lnTo>
                  <a:lnTo>
                    <a:pt x="6" y="20"/>
                  </a:lnTo>
                  <a:lnTo>
                    <a:pt x="32" y="30"/>
                  </a:lnTo>
                  <a:lnTo>
                    <a:pt x="28" y="0"/>
                  </a:lnTo>
                  <a:lnTo>
                    <a:pt x="47" y="0"/>
                  </a:lnTo>
                  <a:lnTo>
                    <a:pt x="44" y="30"/>
                  </a:lnTo>
                  <a:lnTo>
                    <a:pt x="70" y="20"/>
                  </a:lnTo>
                  <a:lnTo>
                    <a:pt x="76" y="37"/>
                  </a:lnTo>
                  <a:lnTo>
                    <a:pt x="48" y="41"/>
                  </a:lnTo>
                  <a:lnTo>
                    <a:pt x="48"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1">
              <a:extLst>
                <a:ext uri="{FF2B5EF4-FFF2-40B4-BE49-F238E27FC236}">
                  <a16:creationId xmlns:a16="http://schemas.microsoft.com/office/drawing/2014/main" id="{B00E6CC6-6416-415A-A757-6CB8B4ECB183}"/>
                </a:ext>
              </a:extLst>
            </p:cNvPr>
            <p:cNvSpPr>
              <a:spLocks/>
            </p:cNvSpPr>
            <p:nvPr/>
          </p:nvSpPr>
          <p:spPr bwMode="auto">
            <a:xfrm>
              <a:off x="1875" y="1613"/>
              <a:ext cx="76" cy="75"/>
            </a:xfrm>
            <a:custGeom>
              <a:avLst/>
              <a:gdLst>
                <a:gd name="T0" fmla="*/ 49 w 76"/>
                <a:gd name="T1" fmla="*/ 41 h 75"/>
                <a:gd name="T2" fmla="*/ 68 w 76"/>
                <a:gd name="T3" fmla="*/ 65 h 75"/>
                <a:gd name="T4" fmla="*/ 53 w 76"/>
                <a:gd name="T5" fmla="*/ 75 h 75"/>
                <a:gd name="T6" fmla="*/ 38 w 76"/>
                <a:gd name="T7" fmla="*/ 48 h 75"/>
                <a:gd name="T8" fmla="*/ 24 w 76"/>
                <a:gd name="T9" fmla="*/ 75 h 75"/>
                <a:gd name="T10" fmla="*/ 9 w 76"/>
                <a:gd name="T11" fmla="*/ 65 h 75"/>
                <a:gd name="T12" fmla="*/ 28 w 76"/>
                <a:gd name="T13" fmla="*/ 41 h 75"/>
                <a:gd name="T14" fmla="*/ 0 w 76"/>
                <a:gd name="T15" fmla="*/ 37 h 75"/>
                <a:gd name="T16" fmla="*/ 6 w 76"/>
                <a:gd name="T17" fmla="*/ 20 h 75"/>
                <a:gd name="T18" fmla="*/ 32 w 76"/>
                <a:gd name="T19" fmla="*/ 30 h 75"/>
                <a:gd name="T20" fmla="*/ 29 w 76"/>
                <a:gd name="T21" fmla="*/ 0 h 75"/>
                <a:gd name="T22" fmla="*/ 47 w 76"/>
                <a:gd name="T23" fmla="*/ 0 h 75"/>
                <a:gd name="T24" fmla="*/ 44 w 76"/>
                <a:gd name="T25" fmla="*/ 30 h 75"/>
                <a:gd name="T26" fmla="*/ 70 w 76"/>
                <a:gd name="T27" fmla="*/ 20 h 75"/>
                <a:gd name="T28" fmla="*/ 76 w 76"/>
                <a:gd name="T29" fmla="*/ 37 h 75"/>
                <a:gd name="T30" fmla="*/ 49 w 76"/>
                <a:gd name="T31" fmla="*/ 41 h 75"/>
                <a:gd name="T32" fmla="*/ 49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9" y="41"/>
                  </a:moveTo>
                  <a:lnTo>
                    <a:pt x="68" y="65"/>
                  </a:lnTo>
                  <a:lnTo>
                    <a:pt x="53" y="75"/>
                  </a:lnTo>
                  <a:lnTo>
                    <a:pt x="38" y="48"/>
                  </a:lnTo>
                  <a:lnTo>
                    <a:pt x="24" y="75"/>
                  </a:lnTo>
                  <a:lnTo>
                    <a:pt x="9" y="65"/>
                  </a:lnTo>
                  <a:lnTo>
                    <a:pt x="28" y="41"/>
                  </a:lnTo>
                  <a:lnTo>
                    <a:pt x="0" y="37"/>
                  </a:lnTo>
                  <a:lnTo>
                    <a:pt x="6" y="20"/>
                  </a:lnTo>
                  <a:lnTo>
                    <a:pt x="32" y="30"/>
                  </a:lnTo>
                  <a:lnTo>
                    <a:pt x="29" y="0"/>
                  </a:lnTo>
                  <a:lnTo>
                    <a:pt x="47" y="0"/>
                  </a:lnTo>
                  <a:lnTo>
                    <a:pt x="44" y="30"/>
                  </a:lnTo>
                  <a:lnTo>
                    <a:pt x="70" y="20"/>
                  </a:lnTo>
                  <a:lnTo>
                    <a:pt x="76" y="37"/>
                  </a:lnTo>
                  <a:lnTo>
                    <a:pt x="49" y="41"/>
                  </a:lnTo>
                  <a:lnTo>
                    <a:pt x="49"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3" name="Group 40" descr="random circles">
            <a:extLst>
              <a:ext uri="{FF2B5EF4-FFF2-40B4-BE49-F238E27FC236}">
                <a16:creationId xmlns:a16="http://schemas.microsoft.com/office/drawing/2014/main" id="{39CFB804-2099-489F-99A3-7C264920FD74}"/>
              </a:ext>
            </a:extLst>
          </p:cNvPr>
          <p:cNvGrpSpPr>
            <a:grpSpLocks noChangeAspect="1"/>
          </p:cNvGrpSpPr>
          <p:nvPr/>
        </p:nvGrpSpPr>
        <p:grpSpPr bwMode="auto">
          <a:xfrm>
            <a:off x="3347906" y="2053076"/>
            <a:ext cx="569913" cy="571500"/>
            <a:chOff x="3356" y="1519"/>
            <a:chExt cx="359" cy="360"/>
          </a:xfrm>
        </p:grpSpPr>
        <p:sp>
          <p:nvSpPr>
            <p:cNvPr id="54" name="AutoShape 39">
              <a:extLst>
                <a:ext uri="{FF2B5EF4-FFF2-40B4-BE49-F238E27FC236}">
                  <a16:creationId xmlns:a16="http://schemas.microsoft.com/office/drawing/2014/main" id="{8F21848D-A53F-4613-ABEC-71EBF30F9C9B}"/>
                </a:ext>
              </a:extLst>
            </p:cNvPr>
            <p:cNvSpPr>
              <a:spLocks noChangeAspect="1" noChangeArrowheads="1" noTextEdit="1"/>
            </p:cNvSpPr>
            <p:nvPr/>
          </p:nvSpPr>
          <p:spPr bwMode="auto">
            <a:xfrm>
              <a:off x="3356" y="1519"/>
              <a:ext cx="35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41">
              <a:extLst>
                <a:ext uri="{FF2B5EF4-FFF2-40B4-BE49-F238E27FC236}">
                  <a16:creationId xmlns:a16="http://schemas.microsoft.com/office/drawing/2014/main" id="{65BD346A-DCBE-499D-AAEE-7E9769A88ECD}"/>
                </a:ext>
              </a:extLst>
            </p:cNvPr>
            <p:cNvSpPr>
              <a:spLocks noChangeArrowheads="1"/>
            </p:cNvSpPr>
            <p:nvPr/>
          </p:nvSpPr>
          <p:spPr bwMode="auto">
            <a:xfrm>
              <a:off x="3450" y="1519"/>
              <a:ext cx="76" cy="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42">
              <a:extLst>
                <a:ext uri="{FF2B5EF4-FFF2-40B4-BE49-F238E27FC236}">
                  <a16:creationId xmlns:a16="http://schemas.microsoft.com/office/drawing/2014/main" id="{A513C40F-7420-4666-BE9A-064189846589}"/>
                </a:ext>
              </a:extLst>
            </p:cNvPr>
            <p:cNvSpPr>
              <a:spLocks noChangeArrowheads="1"/>
            </p:cNvSpPr>
            <p:nvPr/>
          </p:nvSpPr>
          <p:spPr bwMode="auto">
            <a:xfrm>
              <a:off x="3639" y="1614"/>
              <a:ext cx="76" cy="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43">
              <a:extLst>
                <a:ext uri="{FF2B5EF4-FFF2-40B4-BE49-F238E27FC236}">
                  <a16:creationId xmlns:a16="http://schemas.microsoft.com/office/drawing/2014/main" id="{C69999DD-A67B-4B05-BE99-2B951E7EF8FE}"/>
                </a:ext>
              </a:extLst>
            </p:cNvPr>
            <p:cNvSpPr>
              <a:spLocks noChangeArrowheads="1"/>
            </p:cNvSpPr>
            <p:nvPr/>
          </p:nvSpPr>
          <p:spPr bwMode="auto">
            <a:xfrm>
              <a:off x="3639" y="1709"/>
              <a:ext cx="76" cy="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44">
              <a:extLst>
                <a:ext uri="{FF2B5EF4-FFF2-40B4-BE49-F238E27FC236}">
                  <a16:creationId xmlns:a16="http://schemas.microsoft.com/office/drawing/2014/main" id="{DA90D82B-25B5-45E1-A3F9-D53E08F42548}"/>
                </a:ext>
              </a:extLst>
            </p:cNvPr>
            <p:cNvSpPr>
              <a:spLocks noChangeArrowheads="1"/>
            </p:cNvSpPr>
            <p:nvPr/>
          </p:nvSpPr>
          <p:spPr bwMode="auto">
            <a:xfrm>
              <a:off x="3450" y="1803"/>
              <a:ext cx="76" cy="7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45">
              <a:extLst>
                <a:ext uri="{FF2B5EF4-FFF2-40B4-BE49-F238E27FC236}">
                  <a16:creationId xmlns:a16="http://schemas.microsoft.com/office/drawing/2014/main" id="{3253AB84-AC82-4A05-9C8A-39C344FFDD5F}"/>
                </a:ext>
              </a:extLst>
            </p:cNvPr>
            <p:cNvSpPr>
              <a:spLocks noChangeArrowheads="1"/>
            </p:cNvSpPr>
            <p:nvPr/>
          </p:nvSpPr>
          <p:spPr bwMode="auto">
            <a:xfrm>
              <a:off x="3356" y="1709"/>
              <a:ext cx="76" cy="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46">
              <a:extLst>
                <a:ext uri="{FF2B5EF4-FFF2-40B4-BE49-F238E27FC236}">
                  <a16:creationId xmlns:a16="http://schemas.microsoft.com/office/drawing/2014/main" id="{1E8032DE-EC3B-4914-BEE5-7260BE72F4FE}"/>
                </a:ext>
              </a:extLst>
            </p:cNvPr>
            <p:cNvSpPr>
              <a:spLocks noChangeArrowheads="1"/>
            </p:cNvSpPr>
            <p:nvPr/>
          </p:nvSpPr>
          <p:spPr bwMode="auto">
            <a:xfrm>
              <a:off x="3432" y="1595"/>
              <a:ext cx="208" cy="2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 name="Graphic 3" descr="lock">
            <a:extLst>
              <a:ext uri="{FF2B5EF4-FFF2-40B4-BE49-F238E27FC236}">
                <a16:creationId xmlns:a16="http://schemas.microsoft.com/office/drawing/2014/main" id="{11562421-AECB-4F4A-B076-BFCF6A0C1A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556" y="1965023"/>
            <a:ext cx="476878" cy="577273"/>
          </a:xfrm>
          <a:prstGeom prst="rect">
            <a:avLst/>
          </a:prstGeom>
        </p:spPr>
      </p:pic>
      <p:pic>
        <p:nvPicPr>
          <p:cNvPr id="6" name="Graphic 5" descr="check mark in circle">
            <a:extLst>
              <a:ext uri="{FF2B5EF4-FFF2-40B4-BE49-F238E27FC236}">
                <a16:creationId xmlns:a16="http://schemas.microsoft.com/office/drawing/2014/main" id="{69000913-1625-4E4D-A091-51BB337C2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7196" y="2055221"/>
            <a:ext cx="569913" cy="569913"/>
          </a:xfrm>
          <a:prstGeom prst="rect">
            <a:avLst/>
          </a:prstGeom>
        </p:spPr>
      </p:pic>
      <p:sp>
        <p:nvSpPr>
          <p:cNvPr id="31" name="Rectangle 30">
            <a:extLst>
              <a:ext uri="{FF2B5EF4-FFF2-40B4-BE49-F238E27FC236}">
                <a16:creationId xmlns:a16="http://schemas.microsoft.com/office/drawing/2014/main" id="{0499B4F4-4612-4C9D-BADD-12A275996B5E}"/>
              </a:ext>
            </a:extLst>
          </p:cNvPr>
          <p:cNvSpPr/>
          <p:nvPr/>
        </p:nvSpPr>
        <p:spPr>
          <a:xfrm>
            <a:off x="588263" y="1022768"/>
            <a:ext cx="9870187" cy="276999"/>
          </a:xfrm>
          <a:prstGeom prst="rect">
            <a:avLst/>
          </a:prstGeom>
        </p:spPr>
        <p:txBody>
          <a:bodyPr vert="horz" wrap="square" lIns="0" tIns="0" rIns="0" bIns="0" rtlCol="0" anchor="t">
            <a:spAutoFit/>
          </a:bodyPr>
          <a:lstStyle/>
          <a:p>
            <a:pPr defTabSz="932742">
              <a:spcBef>
                <a:spcPct val="0"/>
              </a:spcBef>
              <a:defRPr/>
            </a:pPr>
            <a:r>
              <a:rPr kumimoji="0" lang="en-US" b="0" i="0" u="none" strike="noStrike" kern="1200" cap="none" spc="-20" normalizeH="0" baseline="0" noProof="0" dirty="0">
                <a:ln w="3175">
                  <a:noFill/>
                </a:ln>
                <a:solidFill>
                  <a:srgbClr val="0078D4"/>
                </a:solidFill>
                <a:effectLst/>
                <a:uLnTx/>
                <a:uFillTx/>
                <a:latin typeface="Segoe UI Semibold"/>
                <a:ea typeface="+mn-ea"/>
                <a:cs typeface="Segoe UI"/>
              </a:rPr>
              <a:t>Best-in-industry protection from intellectual property risks with the Azure IP advantage</a:t>
            </a:r>
          </a:p>
        </p:txBody>
      </p:sp>
    </p:spTree>
    <p:extLst>
      <p:ext uri="{BB962C8B-B14F-4D97-AF65-F5344CB8AC3E}">
        <p14:creationId xmlns:p14="http://schemas.microsoft.com/office/powerpoint/2010/main" val="234856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3BBC0-B231-4804-91B5-342EAE089C33}"/>
              </a:ext>
            </a:extLst>
          </p:cNvPr>
          <p:cNvSpPr>
            <a:spLocks noGrp="1"/>
          </p:cNvSpPr>
          <p:nvPr>
            <p:ph type="title"/>
          </p:nvPr>
        </p:nvSpPr>
        <p:spPr>
          <a:xfrm>
            <a:off x="999843" y="941144"/>
            <a:ext cx="4704831" cy="1231106"/>
          </a:xfrm>
        </p:spPr>
        <p:txBody>
          <a:bodyPr/>
          <a:lstStyle/>
          <a:p>
            <a:r>
              <a:rPr lang="en-US" sz="4000" dirty="0"/>
              <a:t>Technology changes </a:t>
            </a:r>
            <a:r>
              <a:rPr lang="en-US" sz="4000" dirty="0">
                <a:solidFill>
                  <a:schemeClr val="accent1"/>
                </a:solidFill>
              </a:rPr>
              <a:t>faster than ever</a:t>
            </a:r>
          </a:p>
        </p:txBody>
      </p:sp>
      <p:grpSp>
        <p:nvGrpSpPr>
          <p:cNvPr id="12" name="Group 11" descr="A curve showing pace of technology growing exponentially from 1400 to 2000, starting from the lowest node Printing press followed by Telescope, Steam engine, Telegraph, Light bulb, Telephone, Car, Radio, Moon landing, Microprocessor, Word processor, Operating systems, Internet, cell phones, Search engines, Cloud computing and IoT devices at the top.">
            <a:extLst>
              <a:ext uri="{FF2B5EF4-FFF2-40B4-BE49-F238E27FC236}">
                <a16:creationId xmlns:a16="http://schemas.microsoft.com/office/drawing/2014/main" id="{1D421E54-3612-42FF-9308-17554457ACF0}"/>
              </a:ext>
            </a:extLst>
          </p:cNvPr>
          <p:cNvGrpSpPr/>
          <p:nvPr/>
        </p:nvGrpSpPr>
        <p:grpSpPr>
          <a:xfrm>
            <a:off x="0" y="486229"/>
            <a:ext cx="12192000" cy="5810188"/>
            <a:chOff x="0" y="486229"/>
            <a:chExt cx="12192000" cy="5810188"/>
          </a:xfrm>
        </p:grpSpPr>
        <p:sp>
          <p:nvSpPr>
            <p:cNvPr id="3" name="TextBox 2">
              <a:extLst>
                <a:ext uri="{FF2B5EF4-FFF2-40B4-BE49-F238E27FC236}">
                  <a16:creationId xmlns:a16="http://schemas.microsoft.com/office/drawing/2014/main" id="{BBCB37A7-32DB-437C-AA2E-D4D992F27545}"/>
                </a:ext>
                <a:ext uri="{C183D7F6-B498-43B3-948B-1728B52AA6E4}">
                  <adec:decorative xmlns:adec="http://schemas.microsoft.com/office/drawing/2017/decorative" val="1"/>
                </a:ext>
              </a:extLst>
            </p:cNvPr>
            <p:cNvSpPr txBox="1"/>
            <p:nvPr/>
          </p:nvSpPr>
          <p:spPr>
            <a:xfrm>
              <a:off x="90270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1400</a:t>
              </a:r>
            </a:p>
          </p:txBody>
        </p:sp>
        <p:sp>
          <p:nvSpPr>
            <p:cNvPr id="6" name="TextBox 5">
              <a:extLst>
                <a:ext uri="{FF2B5EF4-FFF2-40B4-BE49-F238E27FC236}">
                  <a16:creationId xmlns:a16="http://schemas.microsoft.com/office/drawing/2014/main" id="{325DD9E4-74DC-4D92-BB1D-26CD2FDBEF5B}"/>
                </a:ext>
                <a:ext uri="{C183D7F6-B498-43B3-948B-1728B52AA6E4}">
                  <adec:decorative xmlns:adec="http://schemas.microsoft.com/office/drawing/2017/decorative" val="1"/>
                </a:ext>
              </a:extLst>
            </p:cNvPr>
            <p:cNvSpPr txBox="1"/>
            <p:nvPr/>
          </p:nvSpPr>
          <p:spPr>
            <a:xfrm>
              <a:off x="2509335"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1500</a:t>
              </a:r>
            </a:p>
          </p:txBody>
        </p:sp>
        <p:sp>
          <p:nvSpPr>
            <p:cNvPr id="7" name="TextBox 6">
              <a:extLst>
                <a:ext uri="{FF2B5EF4-FFF2-40B4-BE49-F238E27FC236}">
                  <a16:creationId xmlns:a16="http://schemas.microsoft.com/office/drawing/2014/main" id="{E0526101-3F00-40D8-9DF3-BE8A8B335001}"/>
                </a:ext>
                <a:ext uri="{C183D7F6-B498-43B3-948B-1728B52AA6E4}">
                  <adec:decorative xmlns:adec="http://schemas.microsoft.com/office/drawing/2017/decorative" val="1"/>
                </a:ext>
              </a:extLst>
            </p:cNvPr>
            <p:cNvSpPr txBox="1"/>
            <p:nvPr/>
          </p:nvSpPr>
          <p:spPr>
            <a:xfrm>
              <a:off x="4115969"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1600</a:t>
              </a:r>
            </a:p>
          </p:txBody>
        </p:sp>
        <p:sp>
          <p:nvSpPr>
            <p:cNvPr id="8" name="TextBox 7">
              <a:extLst>
                <a:ext uri="{FF2B5EF4-FFF2-40B4-BE49-F238E27FC236}">
                  <a16:creationId xmlns:a16="http://schemas.microsoft.com/office/drawing/2014/main" id="{7B764D2D-AC62-43F2-B289-DEA57133B29D}"/>
                </a:ext>
                <a:ext uri="{C183D7F6-B498-43B3-948B-1728B52AA6E4}">
                  <adec:decorative xmlns:adec="http://schemas.microsoft.com/office/drawing/2017/decorative" val="1"/>
                </a:ext>
              </a:extLst>
            </p:cNvPr>
            <p:cNvSpPr txBox="1"/>
            <p:nvPr/>
          </p:nvSpPr>
          <p:spPr>
            <a:xfrm>
              <a:off x="5722603"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1700</a:t>
              </a:r>
            </a:p>
          </p:txBody>
        </p:sp>
        <p:sp>
          <p:nvSpPr>
            <p:cNvPr id="9" name="TextBox 8">
              <a:extLst>
                <a:ext uri="{FF2B5EF4-FFF2-40B4-BE49-F238E27FC236}">
                  <a16:creationId xmlns:a16="http://schemas.microsoft.com/office/drawing/2014/main" id="{12C42134-21D0-449F-AA7B-71E7C8053708}"/>
                </a:ext>
                <a:ext uri="{C183D7F6-B498-43B3-948B-1728B52AA6E4}">
                  <adec:decorative xmlns:adec="http://schemas.microsoft.com/office/drawing/2017/decorative" val="1"/>
                </a:ext>
              </a:extLst>
            </p:cNvPr>
            <p:cNvSpPr txBox="1"/>
            <p:nvPr/>
          </p:nvSpPr>
          <p:spPr>
            <a:xfrm>
              <a:off x="7329237"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1800</a:t>
              </a:r>
            </a:p>
          </p:txBody>
        </p:sp>
        <p:sp>
          <p:nvSpPr>
            <p:cNvPr id="10" name="TextBox 9">
              <a:extLst>
                <a:ext uri="{FF2B5EF4-FFF2-40B4-BE49-F238E27FC236}">
                  <a16:creationId xmlns:a16="http://schemas.microsoft.com/office/drawing/2014/main" id="{D0343682-6A82-4EE4-B4E1-C06311D8D095}"/>
                </a:ext>
                <a:ext uri="{C183D7F6-B498-43B3-948B-1728B52AA6E4}">
                  <adec:decorative xmlns:adec="http://schemas.microsoft.com/office/drawing/2017/decorative" val="1"/>
                </a:ext>
              </a:extLst>
            </p:cNvPr>
            <p:cNvSpPr txBox="1"/>
            <p:nvPr/>
          </p:nvSpPr>
          <p:spPr>
            <a:xfrm>
              <a:off x="893587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1900</a:t>
              </a:r>
            </a:p>
          </p:txBody>
        </p:sp>
        <p:sp>
          <p:nvSpPr>
            <p:cNvPr id="11" name="TextBox 10">
              <a:extLst>
                <a:ext uri="{FF2B5EF4-FFF2-40B4-BE49-F238E27FC236}">
                  <a16:creationId xmlns:a16="http://schemas.microsoft.com/office/drawing/2014/main" id="{CDC89478-2E6E-4CF1-A19E-067DD3FC1908}"/>
                </a:ext>
                <a:ext uri="{C183D7F6-B498-43B3-948B-1728B52AA6E4}">
                  <adec:decorative xmlns:adec="http://schemas.microsoft.com/office/drawing/2017/decorative" val="1"/>
                </a:ext>
              </a:extLst>
            </p:cNvPr>
            <p:cNvSpPr txBox="1"/>
            <p:nvPr/>
          </p:nvSpPr>
          <p:spPr>
            <a:xfrm>
              <a:off x="10542502"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2000</a:t>
              </a:r>
            </a:p>
          </p:txBody>
        </p:sp>
        <p:sp>
          <p:nvSpPr>
            <p:cNvPr id="5" name="Rectangle 4">
              <a:extLst>
                <a:ext uri="{FF2B5EF4-FFF2-40B4-BE49-F238E27FC236}">
                  <a16:creationId xmlns:a16="http://schemas.microsoft.com/office/drawing/2014/main" id="{A479F8B4-FDE8-49F8-8B97-E826F58295FE}"/>
                </a:ext>
                <a:ext uri="{C183D7F6-B498-43B3-948B-1728B52AA6E4}">
                  <adec:decorative xmlns:adec="http://schemas.microsoft.com/office/drawing/2017/decorative" val="1"/>
                </a:ext>
              </a:extLst>
            </p:cNvPr>
            <p:cNvSpPr/>
            <p:nvPr/>
          </p:nvSpPr>
          <p:spPr bwMode="auto">
            <a:xfrm>
              <a:off x="10819388" y="708804"/>
              <a:ext cx="1372612" cy="494141"/>
            </a:xfrm>
            <a:prstGeom prst="rect">
              <a:avLst/>
            </a:prstGeom>
            <a:gradFill flip="none" rotWithShape="1">
              <a:gsLst>
                <a:gs pos="15000">
                  <a:schemeClr val="accent2">
                    <a:alpha val="5000"/>
                  </a:schemeClr>
                </a:gs>
                <a:gs pos="68000">
                  <a:schemeClr val="accent2">
                    <a:alpha val="50000"/>
                  </a:schemeClr>
                </a:gs>
              </a:gsLst>
              <a:lin ang="12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85" name="Rectangle 84">
              <a:extLst>
                <a:ext uri="{FF2B5EF4-FFF2-40B4-BE49-F238E27FC236}">
                  <a16:creationId xmlns:a16="http://schemas.microsoft.com/office/drawing/2014/main" id="{3E58FAF3-1D12-4E32-A116-EC78C5954EAF}"/>
                </a:ext>
                <a:ext uri="{C183D7F6-B498-43B3-948B-1728B52AA6E4}">
                  <adec:decorative xmlns:adec="http://schemas.microsoft.com/office/drawing/2017/decorative" val="1"/>
                </a:ext>
              </a:extLst>
            </p:cNvPr>
            <p:cNvSpPr/>
            <p:nvPr/>
          </p:nvSpPr>
          <p:spPr bwMode="auto">
            <a:xfrm>
              <a:off x="10596786" y="1289092"/>
              <a:ext cx="1595213" cy="494141"/>
            </a:xfrm>
            <a:prstGeom prst="rect">
              <a:avLst/>
            </a:prstGeom>
            <a:gradFill flip="none" rotWithShape="1">
              <a:gsLst>
                <a:gs pos="7000">
                  <a:schemeClr val="accent2">
                    <a:alpha val="5000"/>
                  </a:schemeClr>
                </a:gs>
                <a:gs pos="83000">
                  <a:schemeClr val="accent2">
                    <a:alpha val="5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89" name="Rectangle 88">
              <a:extLst>
                <a:ext uri="{FF2B5EF4-FFF2-40B4-BE49-F238E27FC236}">
                  <a16:creationId xmlns:a16="http://schemas.microsoft.com/office/drawing/2014/main" id="{FEF1648A-DEBD-4DCA-B176-E1FEB5220089}"/>
                </a:ext>
                <a:ext uri="{C183D7F6-B498-43B3-948B-1728B52AA6E4}">
                  <adec:decorative xmlns:adec="http://schemas.microsoft.com/office/drawing/2017/decorative" val="1"/>
                </a:ext>
              </a:extLst>
            </p:cNvPr>
            <p:cNvSpPr/>
            <p:nvPr/>
          </p:nvSpPr>
          <p:spPr bwMode="auto">
            <a:xfrm>
              <a:off x="10287000" y="1869379"/>
              <a:ext cx="1904998" cy="494141"/>
            </a:xfrm>
            <a:prstGeom prst="rect">
              <a:avLst/>
            </a:prstGeom>
            <a:gradFill flip="none" rotWithShape="1">
              <a:gsLst>
                <a:gs pos="0">
                  <a:schemeClr val="accent2">
                    <a:alpha val="4000"/>
                  </a:schemeClr>
                </a:gs>
                <a:gs pos="100000">
                  <a:schemeClr val="accent2">
                    <a:alpha val="5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0" name="Rectangle 89">
              <a:extLst>
                <a:ext uri="{FF2B5EF4-FFF2-40B4-BE49-F238E27FC236}">
                  <a16:creationId xmlns:a16="http://schemas.microsoft.com/office/drawing/2014/main" id="{8E3F85AC-D032-4DC9-9CB0-2D27DD8C51AF}"/>
                </a:ext>
                <a:ext uri="{C183D7F6-B498-43B3-948B-1728B52AA6E4}">
                  <adec:decorative xmlns:adec="http://schemas.microsoft.com/office/drawing/2017/decorative" val="1"/>
                </a:ext>
              </a:extLst>
            </p:cNvPr>
            <p:cNvSpPr/>
            <p:nvPr/>
          </p:nvSpPr>
          <p:spPr bwMode="auto">
            <a:xfrm>
              <a:off x="9898416" y="2445209"/>
              <a:ext cx="2293581" cy="494141"/>
            </a:xfrm>
            <a:prstGeom prst="rect">
              <a:avLst/>
            </a:prstGeom>
            <a:gradFill flip="none" rotWithShape="1">
              <a:gsLst>
                <a:gs pos="9000">
                  <a:schemeClr val="accent2">
                    <a:alpha val="4000"/>
                  </a:schemeClr>
                </a:gs>
                <a:gs pos="100000">
                  <a:schemeClr val="accent2">
                    <a:alpha val="75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1" name="Rectangle 90">
              <a:extLst>
                <a:ext uri="{FF2B5EF4-FFF2-40B4-BE49-F238E27FC236}">
                  <a16:creationId xmlns:a16="http://schemas.microsoft.com/office/drawing/2014/main" id="{0E5FDFED-5C1C-48F7-BD69-293E45F17C4A}"/>
                </a:ext>
                <a:ext uri="{C183D7F6-B498-43B3-948B-1728B52AA6E4}">
                  <adec:decorative xmlns:adec="http://schemas.microsoft.com/office/drawing/2017/decorative" val="1"/>
                </a:ext>
              </a:extLst>
            </p:cNvPr>
            <p:cNvSpPr/>
            <p:nvPr/>
          </p:nvSpPr>
          <p:spPr bwMode="auto">
            <a:xfrm>
              <a:off x="9495193" y="3029953"/>
              <a:ext cx="2696799" cy="494141"/>
            </a:xfrm>
            <a:prstGeom prst="rect">
              <a:avLst/>
            </a:prstGeom>
            <a:gradFill flip="none" rotWithShape="1">
              <a:gsLst>
                <a:gs pos="9000">
                  <a:schemeClr val="accent2">
                    <a:alpha val="3000"/>
                  </a:schemeClr>
                </a:gs>
                <a:gs pos="100000">
                  <a:schemeClr val="accent2">
                    <a:alpha val="75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4" name="Rectangle 93">
              <a:extLst>
                <a:ext uri="{FF2B5EF4-FFF2-40B4-BE49-F238E27FC236}">
                  <a16:creationId xmlns:a16="http://schemas.microsoft.com/office/drawing/2014/main" id="{15E15F85-95DE-4893-A672-7184BA097ED0}"/>
                </a:ext>
                <a:ext uri="{C183D7F6-B498-43B3-948B-1728B52AA6E4}">
                  <adec:decorative xmlns:adec="http://schemas.microsoft.com/office/drawing/2017/decorative" val="1"/>
                </a:ext>
              </a:extLst>
            </p:cNvPr>
            <p:cNvSpPr/>
            <p:nvPr/>
          </p:nvSpPr>
          <p:spPr bwMode="auto">
            <a:xfrm>
              <a:off x="8728374" y="3610241"/>
              <a:ext cx="3463621" cy="494141"/>
            </a:xfrm>
            <a:prstGeom prst="rect">
              <a:avLst/>
            </a:prstGeom>
            <a:gradFill flip="none" rotWithShape="1">
              <a:gsLst>
                <a:gs pos="14000">
                  <a:schemeClr val="accent2">
                    <a:alpha val="3000"/>
                  </a:schemeClr>
                </a:gs>
                <a:gs pos="100000">
                  <a:schemeClr val="accent2">
                    <a:alpha val="75000"/>
                  </a:schemeClr>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5" name="Rectangle 94">
              <a:extLst>
                <a:ext uri="{FF2B5EF4-FFF2-40B4-BE49-F238E27FC236}">
                  <a16:creationId xmlns:a16="http://schemas.microsoft.com/office/drawing/2014/main" id="{1106E02D-7E3A-4209-A9CC-31DD15E556B5}"/>
                </a:ext>
                <a:ext uri="{C183D7F6-B498-43B3-948B-1728B52AA6E4}">
                  <adec:decorative xmlns:adec="http://schemas.microsoft.com/office/drawing/2017/decorative" val="1"/>
                </a:ext>
              </a:extLst>
            </p:cNvPr>
            <p:cNvSpPr/>
            <p:nvPr/>
          </p:nvSpPr>
          <p:spPr bwMode="auto">
            <a:xfrm>
              <a:off x="7737295" y="4190527"/>
              <a:ext cx="4454699" cy="494141"/>
            </a:xfrm>
            <a:prstGeom prst="rect">
              <a:avLst/>
            </a:prstGeom>
            <a:gradFill flip="none" rotWithShape="1">
              <a:gsLst>
                <a:gs pos="11000">
                  <a:schemeClr val="accent2">
                    <a:alpha val="2000"/>
                  </a:schemeClr>
                </a:gs>
                <a:gs pos="100000">
                  <a:schemeClr val="accent2"/>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6" name="Rectangle 95">
              <a:extLst>
                <a:ext uri="{FF2B5EF4-FFF2-40B4-BE49-F238E27FC236}">
                  <a16:creationId xmlns:a16="http://schemas.microsoft.com/office/drawing/2014/main" id="{53E0819A-2D50-4589-A540-80630F821E5E}"/>
                </a:ext>
                <a:ext uri="{C183D7F6-B498-43B3-948B-1728B52AA6E4}">
                  <adec:decorative xmlns:adec="http://schemas.microsoft.com/office/drawing/2017/decorative" val="1"/>
                </a:ext>
              </a:extLst>
            </p:cNvPr>
            <p:cNvSpPr/>
            <p:nvPr/>
          </p:nvSpPr>
          <p:spPr bwMode="auto">
            <a:xfrm>
              <a:off x="4746171" y="4770814"/>
              <a:ext cx="7445822" cy="494141"/>
            </a:xfrm>
            <a:prstGeom prst="rect">
              <a:avLst/>
            </a:prstGeom>
            <a:gradFill flip="none" rotWithShape="1">
              <a:gsLst>
                <a:gs pos="23000">
                  <a:schemeClr val="accent2">
                    <a:alpha val="2000"/>
                  </a:schemeClr>
                </a:gs>
                <a:gs pos="100000">
                  <a:schemeClr val="accent2"/>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7" name="Rectangle 96">
              <a:extLst>
                <a:ext uri="{FF2B5EF4-FFF2-40B4-BE49-F238E27FC236}">
                  <a16:creationId xmlns:a16="http://schemas.microsoft.com/office/drawing/2014/main" id="{6C3C2EC4-50CE-43FC-AB05-04A97AA24FB3}"/>
                </a:ext>
                <a:ext uri="{C183D7F6-B498-43B3-948B-1728B52AA6E4}">
                  <adec:decorative xmlns:adec="http://schemas.microsoft.com/office/drawing/2017/decorative" val="1"/>
                </a:ext>
              </a:extLst>
            </p:cNvPr>
            <p:cNvSpPr/>
            <p:nvPr/>
          </p:nvSpPr>
          <p:spPr bwMode="auto">
            <a:xfrm>
              <a:off x="0" y="5351102"/>
              <a:ext cx="12191992" cy="494141"/>
            </a:xfrm>
            <a:prstGeom prst="rect">
              <a:avLst/>
            </a:prstGeom>
            <a:gradFill flip="none" rotWithShape="1">
              <a:gsLst>
                <a:gs pos="21000">
                  <a:schemeClr val="accent2">
                    <a:alpha val="0"/>
                  </a:schemeClr>
                </a:gs>
                <a:gs pos="100000">
                  <a:schemeClr val="accent2"/>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useBgFill="1">
          <p:nvSpPr>
            <p:cNvPr id="27" name="Freeform: Shape 26">
              <a:extLst>
                <a:ext uri="{FF2B5EF4-FFF2-40B4-BE49-F238E27FC236}">
                  <a16:creationId xmlns:a16="http://schemas.microsoft.com/office/drawing/2014/main" id="{CA6BB822-B040-435B-AFDF-9A40A9B9A9ED}"/>
                </a:ext>
                <a:ext uri="{C183D7F6-B498-43B3-948B-1728B52AA6E4}">
                  <adec:decorative xmlns:adec="http://schemas.microsoft.com/office/drawing/2017/decorative" val="1"/>
                </a:ext>
              </a:extLst>
            </p:cNvPr>
            <p:cNvSpPr/>
            <p:nvPr/>
          </p:nvSpPr>
          <p:spPr bwMode="auto">
            <a:xfrm>
              <a:off x="1" y="486229"/>
              <a:ext cx="11115856" cy="5015724"/>
            </a:xfrm>
            <a:custGeom>
              <a:avLst/>
              <a:gdLst>
                <a:gd name="connsiteX0" fmla="*/ 0 w 10049692"/>
                <a:gd name="connsiteY0" fmla="*/ 4171406 h 4171406"/>
                <a:gd name="connsiteX1" fmla="*/ 4807132 w 10049692"/>
                <a:gd name="connsiteY1" fmla="*/ 3901440 h 4171406"/>
                <a:gd name="connsiteX2" fmla="*/ 7794172 w 10049692"/>
                <a:gd name="connsiteY2" fmla="*/ 2978331 h 4171406"/>
                <a:gd name="connsiteX3" fmla="*/ 9239795 w 10049692"/>
                <a:gd name="connsiteY3" fmla="*/ 1558834 h 4171406"/>
                <a:gd name="connsiteX4" fmla="*/ 10049692 w 10049692"/>
                <a:gd name="connsiteY4" fmla="*/ 0 h 4171406"/>
                <a:gd name="connsiteX0" fmla="*/ 0 w 11054647"/>
                <a:gd name="connsiteY0" fmla="*/ 4190035 h 4190035"/>
                <a:gd name="connsiteX1" fmla="*/ 5812087 w 11054647"/>
                <a:gd name="connsiteY1" fmla="*/ 3901440 h 4190035"/>
                <a:gd name="connsiteX2" fmla="*/ 8799127 w 11054647"/>
                <a:gd name="connsiteY2" fmla="*/ 2978331 h 4190035"/>
                <a:gd name="connsiteX3" fmla="*/ 10244750 w 11054647"/>
                <a:gd name="connsiteY3" fmla="*/ 1558834 h 4190035"/>
                <a:gd name="connsiteX4" fmla="*/ 11054647 w 11054647"/>
                <a:gd name="connsiteY4" fmla="*/ 0 h 4190035"/>
                <a:gd name="connsiteX0" fmla="*/ 0 w 11054647"/>
                <a:gd name="connsiteY0" fmla="*/ 4190035 h 4193286"/>
                <a:gd name="connsiteX1" fmla="*/ 5812087 w 11054647"/>
                <a:gd name="connsiteY1" fmla="*/ 3901440 h 4193286"/>
                <a:gd name="connsiteX2" fmla="*/ 8799127 w 11054647"/>
                <a:gd name="connsiteY2" fmla="*/ 2978331 h 4193286"/>
                <a:gd name="connsiteX3" fmla="*/ 10244750 w 11054647"/>
                <a:gd name="connsiteY3" fmla="*/ 1558834 h 4193286"/>
                <a:gd name="connsiteX4" fmla="*/ 11054647 w 11054647"/>
                <a:gd name="connsiteY4" fmla="*/ 0 h 419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4647" h="4193286">
                  <a:moveTo>
                    <a:pt x="0" y="4190035"/>
                  </a:moveTo>
                  <a:cubicBezTo>
                    <a:pt x="2046863" y="4214088"/>
                    <a:pt x="4345566" y="4103391"/>
                    <a:pt x="5812087" y="3901440"/>
                  </a:cubicBezTo>
                  <a:cubicBezTo>
                    <a:pt x="7278608" y="3699489"/>
                    <a:pt x="8060350" y="3368765"/>
                    <a:pt x="8799127" y="2978331"/>
                  </a:cubicBezTo>
                  <a:cubicBezTo>
                    <a:pt x="9537904" y="2587897"/>
                    <a:pt x="9868830" y="2055222"/>
                    <a:pt x="10244750" y="1558834"/>
                  </a:cubicBezTo>
                  <a:cubicBezTo>
                    <a:pt x="10620670" y="1062446"/>
                    <a:pt x="10837658" y="531223"/>
                    <a:pt x="11054647" y="0"/>
                  </a:cubicBezTo>
                </a:path>
              </a:pathLst>
            </a:custGeom>
            <a:ln w="28575">
              <a:solidFill>
                <a:schemeClr val="accent1"/>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6C29346-CC5F-41CA-AB66-C3B72872212E}"/>
                </a:ext>
                <a:ext uri="{C183D7F6-B498-43B3-948B-1728B52AA6E4}">
                  <adec:decorative xmlns:adec="http://schemas.microsoft.com/office/drawing/2017/decorative" val="1"/>
                </a:ext>
              </a:extLst>
            </p:cNvPr>
            <p:cNvSpPr/>
            <p:nvPr/>
          </p:nvSpPr>
          <p:spPr bwMode="auto">
            <a:xfrm>
              <a:off x="1121086" y="545119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Oval 18">
              <a:extLst>
                <a:ext uri="{FF2B5EF4-FFF2-40B4-BE49-F238E27FC236}">
                  <a16:creationId xmlns:a16="http://schemas.microsoft.com/office/drawing/2014/main" id="{F6413F20-62DF-4EFC-987C-157726F4EFD0}"/>
                </a:ext>
                <a:ext uri="{C183D7F6-B498-43B3-948B-1728B52AA6E4}">
                  <adec:decorative xmlns:adec="http://schemas.microsoft.com/office/drawing/2017/decorative" val="1"/>
                </a:ext>
              </a:extLst>
            </p:cNvPr>
            <p:cNvSpPr/>
            <p:nvPr/>
          </p:nvSpPr>
          <p:spPr bwMode="auto">
            <a:xfrm>
              <a:off x="4482826" y="528183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143E83D2-D58E-48F4-901C-AD85400B9A19}"/>
                </a:ext>
                <a:ext uri="{C183D7F6-B498-43B3-948B-1728B52AA6E4}">
                  <adec:decorative xmlns:adec="http://schemas.microsoft.com/office/drawing/2017/decorative" val="1"/>
                </a:ext>
              </a:extLst>
            </p:cNvPr>
            <p:cNvSpPr/>
            <p:nvPr/>
          </p:nvSpPr>
          <p:spPr bwMode="auto">
            <a:xfrm>
              <a:off x="6588013" y="4944925"/>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Oval 20">
              <a:extLst>
                <a:ext uri="{FF2B5EF4-FFF2-40B4-BE49-F238E27FC236}">
                  <a16:creationId xmlns:a16="http://schemas.microsoft.com/office/drawing/2014/main" id="{E53FE1D2-6B70-460F-8FDD-96D51D8E4DF7}"/>
                </a:ext>
                <a:ext uri="{C183D7F6-B498-43B3-948B-1728B52AA6E4}">
                  <adec:decorative xmlns:adec="http://schemas.microsoft.com/office/drawing/2017/decorative" val="1"/>
                </a:ext>
              </a:extLst>
            </p:cNvPr>
            <p:cNvSpPr/>
            <p:nvPr/>
          </p:nvSpPr>
          <p:spPr bwMode="auto">
            <a:xfrm>
              <a:off x="7136584" y="478983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Oval 21">
              <a:extLst>
                <a:ext uri="{FF2B5EF4-FFF2-40B4-BE49-F238E27FC236}">
                  <a16:creationId xmlns:a16="http://schemas.microsoft.com/office/drawing/2014/main" id="{3DDEFCB4-657A-42F2-B8C5-7A9A7F9BE528}"/>
                </a:ext>
                <a:ext uri="{C183D7F6-B498-43B3-948B-1728B52AA6E4}">
                  <adec:decorative xmlns:adec="http://schemas.microsoft.com/office/drawing/2017/decorative" val="1"/>
                </a:ext>
              </a:extLst>
            </p:cNvPr>
            <p:cNvSpPr/>
            <p:nvPr/>
          </p:nvSpPr>
          <p:spPr bwMode="auto">
            <a:xfrm>
              <a:off x="7519490" y="4629397"/>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TextBox 29">
              <a:extLst>
                <a:ext uri="{FF2B5EF4-FFF2-40B4-BE49-F238E27FC236}">
                  <a16:creationId xmlns:a16="http://schemas.microsoft.com/office/drawing/2014/main" id="{B2198A5F-E7B6-47FC-BD3A-7BD0C1843B1B}"/>
                </a:ext>
                <a:ext uri="{C183D7F6-B498-43B3-948B-1728B52AA6E4}">
                  <adec:decorative xmlns:adec="http://schemas.microsoft.com/office/drawing/2017/decorative" val="1"/>
                </a:ext>
              </a:extLst>
            </p:cNvPr>
            <p:cNvSpPr txBox="1"/>
            <p:nvPr/>
          </p:nvSpPr>
          <p:spPr>
            <a:xfrm>
              <a:off x="486755" y="5161003"/>
              <a:ext cx="1350322"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Printing press</a:t>
              </a:r>
            </a:p>
          </p:txBody>
        </p:sp>
        <p:sp>
          <p:nvSpPr>
            <p:cNvPr id="31" name="TextBox 30">
              <a:extLst>
                <a:ext uri="{FF2B5EF4-FFF2-40B4-BE49-F238E27FC236}">
                  <a16:creationId xmlns:a16="http://schemas.microsoft.com/office/drawing/2014/main" id="{2CFEFC28-DF10-4972-A5F7-062CFB5E2D90}"/>
                </a:ext>
                <a:ext uri="{C183D7F6-B498-43B3-948B-1728B52AA6E4}">
                  <adec:decorative xmlns:adec="http://schemas.microsoft.com/office/drawing/2017/decorative" val="1"/>
                </a:ext>
              </a:extLst>
            </p:cNvPr>
            <p:cNvSpPr txBox="1"/>
            <p:nvPr/>
          </p:nvSpPr>
          <p:spPr>
            <a:xfrm>
              <a:off x="3829742" y="5014922"/>
              <a:ext cx="1350322"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Telescope</a:t>
              </a:r>
            </a:p>
          </p:txBody>
        </p:sp>
        <p:sp>
          <p:nvSpPr>
            <p:cNvPr id="32" name="TextBox 31">
              <a:extLst>
                <a:ext uri="{FF2B5EF4-FFF2-40B4-BE49-F238E27FC236}">
                  <a16:creationId xmlns:a16="http://schemas.microsoft.com/office/drawing/2014/main" id="{01D90EE3-BB58-4454-A4CD-F202E7C55E6F}"/>
                </a:ext>
                <a:ext uri="{C183D7F6-B498-43B3-948B-1728B52AA6E4}">
                  <adec:decorative xmlns:adec="http://schemas.microsoft.com/office/drawing/2017/decorative" val="1"/>
                </a:ext>
              </a:extLst>
            </p:cNvPr>
            <p:cNvSpPr txBox="1"/>
            <p:nvPr/>
          </p:nvSpPr>
          <p:spPr>
            <a:xfrm>
              <a:off x="5573497" y="4798021"/>
              <a:ext cx="1014516"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Steam engine</a:t>
              </a:r>
            </a:p>
          </p:txBody>
        </p:sp>
        <p:sp>
          <p:nvSpPr>
            <p:cNvPr id="33" name="TextBox 32">
              <a:extLst>
                <a:ext uri="{FF2B5EF4-FFF2-40B4-BE49-F238E27FC236}">
                  <a16:creationId xmlns:a16="http://schemas.microsoft.com/office/drawing/2014/main" id="{A83BC0B5-80A8-4820-A48E-78A07C5E4DCF}"/>
                </a:ext>
                <a:ext uri="{C183D7F6-B498-43B3-948B-1728B52AA6E4}">
                  <adec:decorative xmlns:adec="http://schemas.microsoft.com/office/drawing/2017/decorative" val="1"/>
                </a:ext>
              </a:extLst>
            </p:cNvPr>
            <p:cNvSpPr txBox="1"/>
            <p:nvPr/>
          </p:nvSpPr>
          <p:spPr>
            <a:xfrm>
              <a:off x="6204857" y="4580495"/>
              <a:ext cx="1216366"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Telegraph</a:t>
              </a:r>
            </a:p>
          </p:txBody>
        </p:sp>
        <p:sp>
          <p:nvSpPr>
            <p:cNvPr id="34" name="TextBox 33">
              <a:extLst>
                <a:ext uri="{FF2B5EF4-FFF2-40B4-BE49-F238E27FC236}">
                  <a16:creationId xmlns:a16="http://schemas.microsoft.com/office/drawing/2014/main" id="{FE9CF215-F796-4430-8CCF-B9E0C6622724}"/>
                </a:ext>
                <a:ext uri="{C183D7F6-B498-43B3-948B-1728B52AA6E4}">
                  <adec:decorative xmlns:adec="http://schemas.microsoft.com/office/drawing/2017/decorative" val="1"/>
                </a:ext>
              </a:extLst>
            </p:cNvPr>
            <p:cNvSpPr txBox="1"/>
            <p:nvPr/>
          </p:nvSpPr>
          <p:spPr>
            <a:xfrm>
              <a:off x="7002001" y="4361949"/>
              <a:ext cx="838443"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Light bulb</a:t>
              </a:r>
            </a:p>
          </p:txBody>
        </p:sp>
        <p:sp>
          <p:nvSpPr>
            <p:cNvPr id="35" name="Oval 34">
              <a:extLst>
                <a:ext uri="{FF2B5EF4-FFF2-40B4-BE49-F238E27FC236}">
                  <a16:creationId xmlns:a16="http://schemas.microsoft.com/office/drawing/2014/main" id="{9C462E88-7D9D-4AD6-97D9-A7BECB6A5839}"/>
                </a:ext>
                <a:ext uri="{C183D7F6-B498-43B3-948B-1728B52AA6E4}">
                  <adec:decorative xmlns:adec="http://schemas.microsoft.com/office/drawing/2017/decorative" val="1"/>
                </a:ext>
              </a:extLst>
            </p:cNvPr>
            <p:cNvSpPr/>
            <p:nvPr/>
          </p:nvSpPr>
          <p:spPr bwMode="auto">
            <a:xfrm>
              <a:off x="8135261" y="436588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Oval 35">
              <a:extLst>
                <a:ext uri="{FF2B5EF4-FFF2-40B4-BE49-F238E27FC236}">
                  <a16:creationId xmlns:a16="http://schemas.microsoft.com/office/drawing/2014/main" id="{36D10745-D6AD-45EB-99B1-E6E21F137987}"/>
                </a:ext>
                <a:ext uri="{C183D7F6-B498-43B3-948B-1728B52AA6E4}">
                  <adec:decorative xmlns:adec="http://schemas.microsoft.com/office/drawing/2017/decorative" val="1"/>
                </a:ext>
              </a:extLst>
            </p:cNvPr>
            <p:cNvSpPr/>
            <p:nvPr/>
          </p:nvSpPr>
          <p:spPr bwMode="auto">
            <a:xfrm>
              <a:off x="8475970" y="4194741"/>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TextBox 36">
              <a:extLst>
                <a:ext uri="{FF2B5EF4-FFF2-40B4-BE49-F238E27FC236}">
                  <a16:creationId xmlns:a16="http://schemas.microsoft.com/office/drawing/2014/main" id="{25616987-5896-43E5-9A88-52C691F12922}"/>
                </a:ext>
                <a:ext uri="{C183D7F6-B498-43B3-948B-1728B52AA6E4}">
                  <adec:decorative xmlns:adec="http://schemas.microsoft.com/office/drawing/2017/decorative" val="1"/>
                </a:ext>
              </a:extLst>
            </p:cNvPr>
            <p:cNvSpPr txBox="1"/>
            <p:nvPr/>
          </p:nvSpPr>
          <p:spPr>
            <a:xfrm>
              <a:off x="7600088" y="4118903"/>
              <a:ext cx="763246" cy="207903"/>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Telephone</a:t>
              </a:r>
            </a:p>
          </p:txBody>
        </p:sp>
        <p:sp>
          <p:nvSpPr>
            <p:cNvPr id="38" name="TextBox 37">
              <a:extLst>
                <a:ext uri="{FF2B5EF4-FFF2-40B4-BE49-F238E27FC236}">
                  <a16:creationId xmlns:a16="http://schemas.microsoft.com/office/drawing/2014/main" id="{D680AA61-57F2-4875-B687-82E0B46CBA6D}"/>
                </a:ext>
                <a:ext uri="{C183D7F6-B498-43B3-948B-1728B52AA6E4}">
                  <adec:decorative xmlns:adec="http://schemas.microsoft.com/office/drawing/2017/decorative" val="1"/>
                </a:ext>
              </a:extLst>
            </p:cNvPr>
            <p:cNvSpPr txBox="1"/>
            <p:nvPr/>
          </p:nvSpPr>
          <p:spPr>
            <a:xfrm>
              <a:off x="8336202" y="3924465"/>
              <a:ext cx="279536"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Car</a:t>
              </a:r>
            </a:p>
          </p:txBody>
        </p:sp>
        <p:sp>
          <p:nvSpPr>
            <p:cNvPr id="39" name="Oval 38">
              <a:extLst>
                <a:ext uri="{FF2B5EF4-FFF2-40B4-BE49-F238E27FC236}">
                  <a16:creationId xmlns:a16="http://schemas.microsoft.com/office/drawing/2014/main" id="{8109BE11-3091-497C-A94F-7C335CDA44A2}"/>
                </a:ext>
                <a:ext uri="{C183D7F6-B498-43B3-948B-1728B52AA6E4}">
                  <adec:decorative xmlns:adec="http://schemas.microsoft.com/office/drawing/2017/decorative" val="1"/>
                </a:ext>
              </a:extLst>
            </p:cNvPr>
            <p:cNvSpPr/>
            <p:nvPr/>
          </p:nvSpPr>
          <p:spPr bwMode="auto">
            <a:xfrm>
              <a:off x="9571543" y="3303619"/>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9B4A97CF-874B-4BFE-9B2B-4DB38173878B}"/>
                </a:ext>
                <a:ext uri="{C183D7F6-B498-43B3-948B-1728B52AA6E4}">
                  <adec:decorative xmlns:adec="http://schemas.microsoft.com/office/drawing/2017/decorative" val="1"/>
                </a:ext>
              </a:extLst>
            </p:cNvPr>
            <p:cNvSpPr txBox="1"/>
            <p:nvPr/>
          </p:nvSpPr>
          <p:spPr>
            <a:xfrm>
              <a:off x="8379229" y="3243864"/>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Moon landing</a:t>
              </a:r>
            </a:p>
          </p:txBody>
        </p:sp>
        <p:sp>
          <p:nvSpPr>
            <p:cNvPr id="41" name="TextBox 40">
              <a:extLst>
                <a:ext uri="{FF2B5EF4-FFF2-40B4-BE49-F238E27FC236}">
                  <a16:creationId xmlns:a16="http://schemas.microsoft.com/office/drawing/2014/main" id="{51F7E318-5A4A-4307-B160-A6BBC2206666}"/>
                </a:ext>
                <a:ext uri="{C183D7F6-B498-43B3-948B-1728B52AA6E4}">
                  <adec:decorative xmlns:adec="http://schemas.microsoft.com/office/drawing/2017/decorative" val="1"/>
                </a:ext>
              </a:extLst>
            </p:cNvPr>
            <p:cNvSpPr txBox="1"/>
            <p:nvPr/>
          </p:nvSpPr>
          <p:spPr>
            <a:xfrm>
              <a:off x="8560523" y="2956535"/>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Microprocessor</a:t>
              </a:r>
            </a:p>
          </p:txBody>
        </p:sp>
        <p:sp>
          <p:nvSpPr>
            <p:cNvPr id="42" name="TextBox 41">
              <a:extLst>
                <a:ext uri="{FF2B5EF4-FFF2-40B4-BE49-F238E27FC236}">
                  <a16:creationId xmlns:a16="http://schemas.microsoft.com/office/drawing/2014/main" id="{C0AEA5A1-E2F3-44F7-BE73-B3AEF5CEB17F}"/>
                </a:ext>
                <a:ext uri="{C183D7F6-B498-43B3-948B-1728B52AA6E4}">
                  <adec:decorative xmlns:adec="http://schemas.microsoft.com/office/drawing/2017/decorative" val="1"/>
                </a:ext>
              </a:extLst>
            </p:cNvPr>
            <p:cNvSpPr txBox="1"/>
            <p:nvPr/>
          </p:nvSpPr>
          <p:spPr>
            <a:xfrm>
              <a:off x="8782448" y="2646578"/>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Word processor</a:t>
              </a:r>
            </a:p>
          </p:txBody>
        </p:sp>
        <p:sp>
          <p:nvSpPr>
            <p:cNvPr id="43" name="TextBox 42">
              <a:extLst>
                <a:ext uri="{FF2B5EF4-FFF2-40B4-BE49-F238E27FC236}">
                  <a16:creationId xmlns:a16="http://schemas.microsoft.com/office/drawing/2014/main" id="{D2A25A56-AF45-498C-BBB7-8EAF73962A8A}"/>
                </a:ext>
                <a:ext uri="{C183D7F6-B498-43B3-948B-1728B52AA6E4}">
                  <adec:decorative xmlns:adec="http://schemas.microsoft.com/office/drawing/2017/decorative" val="1"/>
                </a:ext>
              </a:extLst>
            </p:cNvPr>
            <p:cNvSpPr txBox="1"/>
            <p:nvPr/>
          </p:nvSpPr>
          <p:spPr>
            <a:xfrm>
              <a:off x="8728374" y="2338700"/>
              <a:ext cx="1338211"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Operating systems </a:t>
              </a:r>
            </a:p>
          </p:txBody>
        </p:sp>
        <p:sp>
          <p:nvSpPr>
            <p:cNvPr id="44" name="TextBox 43">
              <a:extLst>
                <a:ext uri="{FF2B5EF4-FFF2-40B4-BE49-F238E27FC236}">
                  <a16:creationId xmlns:a16="http://schemas.microsoft.com/office/drawing/2014/main" id="{8CD29E6D-3DA9-4A8A-B09D-B7518FC02F52}"/>
                </a:ext>
                <a:ext uri="{C183D7F6-B498-43B3-948B-1728B52AA6E4}">
                  <adec:decorative xmlns:adec="http://schemas.microsoft.com/office/drawing/2017/decorative" val="1"/>
                </a:ext>
              </a:extLst>
            </p:cNvPr>
            <p:cNvSpPr txBox="1"/>
            <p:nvPr/>
          </p:nvSpPr>
          <p:spPr>
            <a:xfrm>
              <a:off x="9336851" y="2022401"/>
              <a:ext cx="922287"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Internet </a:t>
              </a:r>
            </a:p>
          </p:txBody>
        </p:sp>
        <p:sp>
          <p:nvSpPr>
            <p:cNvPr id="45" name="TextBox 44">
              <a:extLst>
                <a:ext uri="{FF2B5EF4-FFF2-40B4-BE49-F238E27FC236}">
                  <a16:creationId xmlns:a16="http://schemas.microsoft.com/office/drawing/2014/main" id="{19F3C334-EA84-4035-98D4-3E505D707382}"/>
                </a:ext>
                <a:ext uri="{C183D7F6-B498-43B3-948B-1728B52AA6E4}">
                  <adec:decorative xmlns:adec="http://schemas.microsoft.com/office/drawing/2017/decorative" val="1"/>
                </a:ext>
              </a:extLst>
            </p:cNvPr>
            <p:cNvSpPr txBox="1"/>
            <p:nvPr/>
          </p:nvSpPr>
          <p:spPr>
            <a:xfrm>
              <a:off x="9527884" y="1684193"/>
              <a:ext cx="922287"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Cell phones</a:t>
              </a:r>
            </a:p>
          </p:txBody>
        </p:sp>
        <p:sp>
          <p:nvSpPr>
            <p:cNvPr id="46" name="TextBox 45">
              <a:extLst>
                <a:ext uri="{FF2B5EF4-FFF2-40B4-BE49-F238E27FC236}">
                  <a16:creationId xmlns:a16="http://schemas.microsoft.com/office/drawing/2014/main" id="{A3ADAF86-D6A4-4DFD-8188-0FCEB473FE0C}"/>
                </a:ext>
                <a:ext uri="{C183D7F6-B498-43B3-948B-1728B52AA6E4}">
                  <adec:decorative xmlns:adec="http://schemas.microsoft.com/office/drawing/2017/decorative" val="1"/>
                </a:ext>
              </a:extLst>
            </p:cNvPr>
            <p:cNvSpPr txBox="1"/>
            <p:nvPr/>
          </p:nvSpPr>
          <p:spPr>
            <a:xfrm>
              <a:off x="9571544" y="1337859"/>
              <a:ext cx="1041162"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Search engines</a:t>
              </a:r>
            </a:p>
          </p:txBody>
        </p:sp>
        <p:sp>
          <p:nvSpPr>
            <p:cNvPr id="47" name="TextBox 46">
              <a:extLst>
                <a:ext uri="{FF2B5EF4-FFF2-40B4-BE49-F238E27FC236}">
                  <a16:creationId xmlns:a16="http://schemas.microsoft.com/office/drawing/2014/main" id="{1E8BC3E6-0211-43CD-8B88-30EDE68361BB}"/>
                </a:ext>
                <a:ext uri="{C183D7F6-B498-43B3-948B-1728B52AA6E4}">
                  <adec:decorative xmlns:adec="http://schemas.microsoft.com/office/drawing/2017/decorative" val="1"/>
                </a:ext>
              </a:extLst>
            </p:cNvPr>
            <p:cNvSpPr txBox="1"/>
            <p:nvPr/>
          </p:nvSpPr>
          <p:spPr>
            <a:xfrm>
              <a:off x="9610771" y="991526"/>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Cloud computing</a:t>
              </a:r>
            </a:p>
          </p:txBody>
        </p:sp>
        <p:sp>
          <p:nvSpPr>
            <p:cNvPr id="48" name="TextBox 47">
              <a:extLst>
                <a:ext uri="{FF2B5EF4-FFF2-40B4-BE49-F238E27FC236}">
                  <a16:creationId xmlns:a16="http://schemas.microsoft.com/office/drawing/2014/main" id="{8686E5DC-DA16-454B-AFA3-0C3D23E55D32}"/>
                </a:ext>
                <a:ext uri="{C183D7F6-B498-43B3-948B-1728B52AA6E4}">
                  <adec:decorative xmlns:adec="http://schemas.microsoft.com/office/drawing/2017/decorative" val="1"/>
                </a:ext>
              </a:extLst>
            </p:cNvPr>
            <p:cNvSpPr txBox="1"/>
            <p:nvPr/>
          </p:nvSpPr>
          <p:spPr>
            <a:xfrm>
              <a:off x="9779560" y="673400"/>
              <a:ext cx="1115968"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IoT devices</a:t>
              </a:r>
            </a:p>
          </p:txBody>
        </p:sp>
        <p:sp>
          <p:nvSpPr>
            <p:cNvPr id="49" name="Oval 48">
              <a:extLst>
                <a:ext uri="{FF2B5EF4-FFF2-40B4-BE49-F238E27FC236}">
                  <a16:creationId xmlns:a16="http://schemas.microsoft.com/office/drawing/2014/main" id="{104BF30D-4487-4965-80AF-A8BA24135889}"/>
                </a:ext>
                <a:ext uri="{C183D7F6-B498-43B3-948B-1728B52AA6E4}">
                  <adec:decorative xmlns:adec="http://schemas.microsoft.com/office/drawing/2017/decorative" val="1"/>
                </a:ext>
              </a:extLst>
            </p:cNvPr>
            <p:cNvSpPr/>
            <p:nvPr/>
          </p:nvSpPr>
          <p:spPr bwMode="auto">
            <a:xfrm>
              <a:off x="9785656" y="303481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457357A5-D955-4C30-8F73-949BC098296B}"/>
                </a:ext>
                <a:ext uri="{C183D7F6-B498-43B3-948B-1728B52AA6E4}">
                  <adec:decorative xmlns:adec="http://schemas.microsoft.com/office/drawing/2017/decorative" val="1"/>
                </a:ext>
              </a:extLst>
            </p:cNvPr>
            <p:cNvSpPr/>
            <p:nvPr/>
          </p:nvSpPr>
          <p:spPr bwMode="auto">
            <a:xfrm>
              <a:off x="9959139" y="2751307"/>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C6319C3F-088E-480C-BCEC-AC580A7BA463}"/>
                </a:ext>
                <a:ext uri="{C183D7F6-B498-43B3-948B-1728B52AA6E4}">
                  <adec:decorative xmlns:adec="http://schemas.microsoft.com/office/drawing/2017/decorative" val="1"/>
                </a:ext>
              </a:extLst>
            </p:cNvPr>
            <p:cNvSpPr/>
            <p:nvPr/>
          </p:nvSpPr>
          <p:spPr bwMode="auto">
            <a:xfrm>
              <a:off x="10156057" y="243616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Oval 51">
              <a:extLst>
                <a:ext uri="{FF2B5EF4-FFF2-40B4-BE49-F238E27FC236}">
                  <a16:creationId xmlns:a16="http://schemas.microsoft.com/office/drawing/2014/main" id="{C8558A92-2A7A-494B-BD75-6F703FCD2EAD}"/>
                </a:ext>
                <a:ext uri="{C183D7F6-B498-43B3-948B-1728B52AA6E4}">
                  <adec:decorative xmlns:adec="http://schemas.microsoft.com/office/drawing/2017/decorative" val="1"/>
                </a:ext>
              </a:extLst>
            </p:cNvPr>
            <p:cNvSpPr/>
            <p:nvPr/>
          </p:nvSpPr>
          <p:spPr bwMode="auto">
            <a:xfrm>
              <a:off x="10334224" y="2152135"/>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B9E4F790-1C95-4730-B347-8D0C7E9BDCBF}"/>
                </a:ext>
                <a:ext uri="{C183D7F6-B498-43B3-948B-1728B52AA6E4}">
                  <adec:decorative xmlns:adec="http://schemas.microsoft.com/office/drawing/2017/decorative" val="1"/>
                </a:ext>
              </a:extLst>
            </p:cNvPr>
            <p:cNvSpPr/>
            <p:nvPr/>
          </p:nvSpPr>
          <p:spPr bwMode="auto">
            <a:xfrm>
              <a:off x="10503014" y="183546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Oval 53">
              <a:extLst>
                <a:ext uri="{FF2B5EF4-FFF2-40B4-BE49-F238E27FC236}">
                  <a16:creationId xmlns:a16="http://schemas.microsoft.com/office/drawing/2014/main" id="{0B603CC4-D467-4F55-8F7E-C8E2D08C8378}"/>
                </a:ext>
                <a:ext uri="{C183D7F6-B498-43B3-948B-1728B52AA6E4}">
                  <adec:decorative xmlns:adec="http://schemas.microsoft.com/office/drawing/2017/decorative" val="1"/>
                </a:ext>
              </a:extLst>
            </p:cNvPr>
            <p:cNvSpPr/>
            <p:nvPr/>
          </p:nvSpPr>
          <p:spPr bwMode="auto">
            <a:xfrm>
              <a:off x="10703066" y="144716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Oval 54">
              <a:extLst>
                <a:ext uri="{FF2B5EF4-FFF2-40B4-BE49-F238E27FC236}">
                  <a16:creationId xmlns:a16="http://schemas.microsoft.com/office/drawing/2014/main" id="{CAAD8ED8-5143-4764-A433-B34283A051BE}"/>
                </a:ext>
                <a:ext uri="{C183D7F6-B498-43B3-948B-1728B52AA6E4}">
                  <adec:decorative xmlns:adec="http://schemas.microsoft.com/office/drawing/2017/decorative" val="1"/>
                </a:ext>
              </a:extLst>
            </p:cNvPr>
            <p:cNvSpPr/>
            <p:nvPr/>
          </p:nvSpPr>
          <p:spPr bwMode="auto">
            <a:xfrm>
              <a:off x="10835908" y="108838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F4B8C8B9-1DC9-4C69-9CB3-B7F425220D30}"/>
                </a:ext>
                <a:ext uri="{C183D7F6-B498-43B3-948B-1728B52AA6E4}">
                  <adec:decorative xmlns:adec="http://schemas.microsoft.com/office/drawing/2017/decorative" val="1"/>
                </a:ext>
              </a:extLst>
            </p:cNvPr>
            <p:cNvSpPr/>
            <p:nvPr/>
          </p:nvSpPr>
          <p:spPr bwMode="auto">
            <a:xfrm>
              <a:off x="10943742" y="7809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4241C6C8-DF59-4DA0-8922-4F9A399EA547}"/>
                </a:ext>
                <a:ext uri="{C183D7F6-B498-43B3-948B-1728B52AA6E4}">
                  <adec:decorative xmlns:adec="http://schemas.microsoft.com/office/drawing/2017/decorative" val="1"/>
                </a:ext>
              </a:extLst>
            </p:cNvPr>
            <p:cNvCxnSpPr>
              <a:cxnSpLocks/>
            </p:cNvCxnSpPr>
            <p:nvPr/>
          </p:nvCxnSpPr>
          <p:spPr>
            <a:xfrm>
              <a:off x="0" y="5931386"/>
              <a:ext cx="1219199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E650596-EBB9-4CB7-9F5D-864477BCF4B8}"/>
                </a:ext>
                <a:ext uri="{C183D7F6-B498-43B3-948B-1728B52AA6E4}">
                  <adec:decorative xmlns:adec="http://schemas.microsoft.com/office/drawing/2017/decorative" val="1"/>
                </a:ext>
              </a:extLst>
            </p:cNvPr>
            <p:cNvSpPr/>
            <p:nvPr/>
          </p:nvSpPr>
          <p:spPr bwMode="auto">
            <a:xfrm>
              <a:off x="9033917" y="382553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TextBox 60">
              <a:extLst>
                <a:ext uri="{FF2B5EF4-FFF2-40B4-BE49-F238E27FC236}">
                  <a16:creationId xmlns:a16="http://schemas.microsoft.com/office/drawing/2014/main" id="{70E528A9-05ED-4DED-8FA8-89CF307E0C8E}"/>
                </a:ext>
                <a:ext uri="{C183D7F6-B498-43B3-948B-1728B52AA6E4}">
                  <adec:decorative xmlns:adec="http://schemas.microsoft.com/office/drawing/2017/decorative" val="1"/>
                </a:ext>
              </a:extLst>
            </p:cNvPr>
            <p:cNvSpPr txBox="1"/>
            <p:nvPr/>
          </p:nvSpPr>
          <p:spPr>
            <a:xfrm>
              <a:off x="8585977" y="3600870"/>
              <a:ext cx="447940" cy="207903"/>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Radio</a:t>
              </a:r>
            </a:p>
          </p:txBody>
        </p:sp>
      </p:grpSp>
    </p:spTree>
    <p:extLst>
      <p:ext uri="{BB962C8B-B14F-4D97-AF65-F5344CB8AC3E}">
        <p14:creationId xmlns:p14="http://schemas.microsoft.com/office/powerpoint/2010/main" val="35461619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326-5A6B-4091-BD7E-E059EE004143}"/>
              </a:ext>
            </a:extLst>
          </p:cNvPr>
          <p:cNvSpPr>
            <a:spLocks noGrp="1"/>
          </p:cNvSpPr>
          <p:nvPr>
            <p:ph type="title"/>
          </p:nvPr>
        </p:nvSpPr>
        <p:spPr>
          <a:xfrm>
            <a:off x="585216" y="2367224"/>
            <a:ext cx="5172647" cy="1495794"/>
          </a:xfrm>
        </p:spPr>
        <p:txBody>
          <a:bodyPr/>
          <a:lstStyle/>
          <a:p>
            <a:r>
              <a:rPr lang="en-US" dirty="0"/>
              <a:t>Build resilient, high-performance apps across availability zones</a:t>
            </a:r>
            <a:endParaRPr lang="en-AU" dirty="0"/>
          </a:p>
        </p:txBody>
      </p:sp>
      <p:pic>
        <p:nvPicPr>
          <p:cNvPr id="13" name="Picture 12" descr="20 circles inside each other with random dots">
            <a:extLst>
              <a:ext uri="{FF2B5EF4-FFF2-40B4-BE49-F238E27FC236}">
                <a16:creationId xmlns:a16="http://schemas.microsoft.com/office/drawing/2014/main" id="{3C9D5346-0597-5A44-8280-CF4FFDBE3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70913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334846F4-016E-2D48-9A01-4481C44FB6D3}"/>
              </a:ext>
            </a:extLst>
          </p:cNvPr>
          <p:cNvSpPr>
            <a:spLocks noGrp="1"/>
          </p:cNvSpPr>
          <p:nvPr>
            <p:ph type="title"/>
          </p:nvPr>
        </p:nvSpPr>
        <p:spPr>
          <a:xfrm>
            <a:off x="588263" y="457200"/>
            <a:ext cx="5147519" cy="1371600"/>
          </a:xfrm>
        </p:spPr>
        <p:txBody>
          <a:bodyPr/>
          <a:lstStyle/>
          <a:p>
            <a:r>
              <a:rPr lang="en-US" sz="3200" dirty="0"/>
              <a:t>Enhance performance with Query Store and Query Performance Insight</a:t>
            </a:r>
          </a:p>
        </p:txBody>
      </p:sp>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6390" y="2127096"/>
            <a:ext cx="4359683" cy="1557221"/>
          </a:xfrm>
        </p:spPr>
        <p:txBody>
          <a:bodyPr vert="horz" wrap="square" lIns="0" tIns="0" rIns="0" bIns="0" rtlCol="0" anchor="t">
            <a:spAutoFit/>
          </a:bodyPr>
          <a:lstStyle/>
          <a:p>
            <a:pPr>
              <a:lnSpc>
                <a:spcPct val="110000"/>
              </a:lnSpc>
              <a:spcBef>
                <a:spcPts val="600"/>
              </a:spcBef>
              <a:spcAft>
                <a:spcPts val="600"/>
              </a:spcAft>
            </a:pPr>
            <a:r>
              <a:rPr lang="en-US" sz="1400" dirty="0">
                <a:latin typeface="+mj-lt"/>
              </a:rPr>
              <a:t>Query Store </a:t>
            </a:r>
            <a:r>
              <a:rPr lang="en-US" sz="1400" dirty="0"/>
              <a:t>simplifies performance troubleshooting by quickly finding the longest running and most resource-intensive queries</a:t>
            </a:r>
          </a:p>
          <a:p>
            <a:pPr>
              <a:lnSpc>
                <a:spcPct val="110000"/>
              </a:lnSpc>
              <a:spcBef>
                <a:spcPts val="600"/>
              </a:spcBef>
              <a:spcAft>
                <a:spcPts val="600"/>
              </a:spcAft>
            </a:pPr>
            <a:r>
              <a:rPr lang="en-US" sz="1400" dirty="0">
                <a:latin typeface="+mj-lt"/>
              </a:rPr>
              <a:t>Query Performance Insight </a:t>
            </a:r>
            <a:r>
              <a:rPr lang="en-US" sz="1400" dirty="0"/>
              <a:t>quickly identifies the longest running queries, how they change over time and what waits are affecting them</a:t>
            </a:r>
          </a:p>
        </p:txBody>
      </p:sp>
      <p:grpSp>
        <p:nvGrpSpPr>
          <p:cNvPr id="44" name="Group 43" descr="graph showing query times">
            <a:extLst>
              <a:ext uri="{FF2B5EF4-FFF2-40B4-BE49-F238E27FC236}">
                <a16:creationId xmlns:a16="http://schemas.microsoft.com/office/drawing/2014/main" id="{BE9DB413-89BD-AD44-84B9-ED984B3FE6BF}"/>
              </a:ext>
            </a:extLst>
          </p:cNvPr>
          <p:cNvGrpSpPr/>
          <p:nvPr/>
        </p:nvGrpSpPr>
        <p:grpSpPr>
          <a:xfrm>
            <a:off x="7290993" y="1362724"/>
            <a:ext cx="3845902" cy="1929806"/>
            <a:chOff x="6783989" y="2700558"/>
            <a:chExt cx="4640042" cy="2328291"/>
          </a:xfrm>
        </p:grpSpPr>
        <p:grpSp>
          <p:nvGrpSpPr>
            <p:cNvPr id="4" name="Group 3">
              <a:extLst>
                <a:ext uri="{FF2B5EF4-FFF2-40B4-BE49-F238E27FC236}">
                  <a16:creationId xmlns:a16="http://schemas.microsoft.com/office/drawing/2014/main" id="{D01638F8-1367-4C37-AD0B-E3713141F06F}"/>
                </a:ext>
              </a:extLst>
            </p:cNvPr>
            <p:cNvGrpSpPr/>
            <p:nvPr/>
          </p:nvGrpSpPr>
          <p:grpSpPr>
            <a:xfrm>
              <a:off x="7069750" y="2789396"/>
              <a:ext cx="4354281" cy="1900811"/>
              <a:chOff x="6510812" y="115001"/>
              <a:chExt cx="5431695" cy="3567162"/>
            </a:xfrm>
          </p:grpSpPr>
          <p:sp>
            <p:nvSpPr>
              <p:cNvPr id="5" name="Rectangle 4">
                <a:extLst>
                  <a:ext uri="{FF2B5EF4-FFF2-40B4-BE49-F238E27FC236}">
                    <a16:creationId xmlns:a16="http://schemas.microsoft.com/office/drawing/2014/main" id="{23341A9E-F8AD-4780-AC90-369886EA32C5}"/>
                  </a:ext>
                </a:extLst>
              </p:cNvPr>
              <p:cNvSpPr/>
              <p:nvPr/>
            </p:nvSpPr>
            <p:spPr bwMode="auto">
              <a:xfrm>
                <a:off x="6628589" y="2956171"/>
                <a:ext cx="152016" cy="72599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EEB5890E-E3C6-4912-A37C-7D2168A0A400}"/>
                  </a:ext>
                </a:extLst>
              </p:cNvPr>
              <p:cNvSpPr/>
              <p:nvPr/>
            </p:nvSpPr>
            <p:spPr bwMode="auto">
              <a:xfrm>
                <a:off x="6921244" y="3187656"/>
                <a:ext cx="152016" cy="49450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E0969A65-2070-414D-94E4-1336BAE85A0A}"/>
                  </a:ext>
                </a:extLst>
              </p:cNvPr>
              <p:cNvSpPr/>
              <p:nvPr/>
            </p:nvSpPr>
            <p:spPr bwMode="auto">
              <a:xfrm>
                <a:off x="7213900" y="3284902"/>
                <a:ext cx="152016" cy="397260"/>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6BA3FF10-1D40-49BB-A712-9BCCA9589B43}"/>
                  </a:ext>
                </a:extLst>
              </p:cNvPr>
              <p:cNvSpPr/>
              <p:nvPr/>
            </p:nvSpPr>
            <p:spPr bwMode="auto">
              <a:xfrm>
                <a:off x="7506556" y="3161231"/>
                <a:ext cx="152016" cy="520930"/>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8DE740ED-3561-4CDC-BE07-792EA09EB8FB}"/>
                  </a:ext>
                </a:extLst>
              </p:cNvPr>
              <p:cNvSpPr/>
              <p:nvPr/>
            </p:nvSpPr>
            <p:spPr bwMode="auto">
              <a:xfrm>
                <a:off x="8091867" y="3211967"/>
                <a:ext cx="152016" cy="470194"/>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96686A9E-F2AC-4571-A9E4-A52EDDD56605}"/>
                  </a:ext>
                </a:extLst>
              </p:cNvPr>
              <p:cNvSpPr/>
              <p:nvPr/>
            </p:nvSpPr>
            <p:spPr bwMode="auto">
              <a:xfrm>
                <a:off x="8384523" y="3144034"/>
                <a:ext cx="152016" cy="53812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F0EBCD16-9557-47DB-8764-727D57ABB9D5}"/>
                  </a:ext>
                </a:extLst>
              </p:cNvPr>
              <p:cNvSpPr/>
              <p:nvPr/>
            </p:nvSpPr>
            <p:spPr bwMode="auto">
              <a:xfrm>
                <a:off x="8677179" y="3272988"/>
                <a:ext cx="152016" cy="40917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E1A7BFCB-A1C3-4E05-9476-0A775395D0EF}"/>
                  </a:ext>
                </a:extLst>
              </p:cNvPr>
              <p:cNvSpPr/>
              <p:nvPr/>
            </p:nvSpPr>
            <p:spPr bwMode="auto">
              <a:xfrm>
                <a:off x="8969835" y="3161231"/>
                <a:ext cx="152016" cy="52093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8478862-551C-459E-A2E0-D53BE6A70961}"/>
                  </a:ext>
                </a:extLst>
              </p:cNvPr>
              <p:cNvSpPr/>
              <p:nvPr/>
            </p:nvSpPr>
            <p:spPr bwMode="auto">
              <a:xfrm>
                <a:off x="9262490" y="3329950"/>
                <a:ext cx="152016" cy="35221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DA85DF3F-2F62-4CAC-A654-694519F9AC6A}"/>
                  </a:ext>
                </a:extLst>
              </p:cNvPr>
              <p:cNvSpPr/>
              <p:nvPr/>
            </p:nvSpPr>
            <p:spPr bwMode="auto">
              <a:xfrm>
                <a:off x="9555146" y="3161231"/>
                <a:ext cx="152016" cy="52093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FDBE609B-52EA-4D27-88F3-38EF491E5909}"/>
                  </a:ext>
                </a:extLst>
              </p:cNvPr>
              <p:cNvSpPr/>
              <p:nvPr/>
            </p:nvSpPr>
            <p:spPr bwMode="auto">
              <a:xfrm>
                <a:off x="9847802" y="3027097"/>
                <a:ext cx="152016" cy="65506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7AFCBC53-0F8A-4671-AD5D-D71649CCD0DE}"/>
                  </a:ext>
                </a:extLst>
              </p:cNvPr>
              <p:cNvSpPr/>
              <p:nvPr/>
            </p:nvSpPr>
            <p:spPr bwMode="auto">
              <a:xfrm>
                <a:off x="10140458" y="3185449"/>
                <a:ext cx="152016" cy="49671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1613C505-9FC6-48A2-865F-B47E1FFEE618}"/>
                  </a:ext>
                </a:extLst>
              </p:cNvPr>
              <p:cNvSpPr/>
              <p:nvPr/>
            </p:nvSpPr>
            <p:spPr bwMode="auto">
              <a:xfrm>
                <a:off x="10433114" y="3098016"/>
                <a:ext cx="152016" cy="5841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FB43E84B-D0B0-4AC6-8CA3-3045A129EA8F}"/>
                  </a:ext>
                </a:extLst>
              </p:cNvPr>
              <p:cNvSpPr/>
              <p:nvPr/>
            </p:nvSpPr>
            <p:spPr bwMode="auto">
              <a:xfrm>
                <a:off x="7793461" y="666546"/>
                <a:ext cx="152016" cy="3015616"/>
              </a:xfrm>
              <a:prstGeom prst="rect">
                <a:avLst/>
              </a:prstGeom>
              <a:solidFill>
                <a:schemeClr val="accent2"/>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596B4F80-9156-4708-8778-28B99EE066E1}"/>
                  </a:ext>
                </a:extLst>
              </p:cNvPr>
              <p:cNvSpPr/>
              <p:nvPr/>
            </p:nvSpPr>
            <p:spPr bwMode="auto">
              <a:xfrm>
                <a:off x="10725768" y="942592"/>
                <a:ext cx="152016" cy="2739570"/>
              </a:xfrm>
              <a:prstGeom prst="rect">
                <a:avLst/>
              </a:prstGeom>
              <a:solidFill>
                <a:schemeClr val="accent2"/>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26986A5A-E374-48B4-9691-9B0E4EEBD024}"/>
                  </a:ext>
                </a:extLst>
              </p:cNvPr>
              <p:cNvSpPr/>
              <p:nvPr/>
            </p:nvSpPr>
            <p:spPr bwMode="auto">
              <a:xfrm>
                <a:off x="11018424" y="3078689"/>
                <a:ext cx="152016" cy="60347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F176B3FC-38CF-41F7-8A8A-3B4C717129A4}"/>
                  </a:ext>
                </a:extLst>
              </p:cNvPr>
              <p:cNvSpPr/>
              <p:nvPr/>
            </p:nvSpPr>
            <p:spPr bwMode="auto">
              <a:xfrm>
                <a:off x="11311082" y="3010583"/>
                <a:ext cx="152016" cy="67157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9E5C8F57-BC8B-4981-AA71-BF566D068C62}"/>
                  </a:ext>
                </a:extLst>
              </p:cNvPr>
              <p:cNvSpPr/>
              <p:nvPr/>
            </p:nvSpPr>
            <p:spPr bwMode="auto">
              <a:xfrm>
                <a:off x="11603737" y="2987881"/>
                <a:ext cx="152016" cy="69428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 name="Straight Arrow Connector 22">
                <a:extLst>
                  <a:ext uri="{FF2B5EF4-FFF2-40B4-BE49-F238E27FC236}">
                    <a16:creationId xmlns:a16="http://schemas.microsoft.com/office/drawing/2014/main" id="{6E623896-9BF0-4BB5-A44F-FB43B3A65E02}"/>
                  </a:ext>
                </a:extLst>
              </p:cNvPr>
              <p:cNvCxnSpPr>
                <a:cxnSpLocks/>
              </p:cNvCxnSpPr>
              <p:nvPr/>
            </p:nvCxnSpPr>
            <p:spPr>
              <a:xfrm flipV="1">
                <a:off x="6510812" y="115001"/>
                <a:ext cx="0" cy="3567162"/>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8A1D8B-507D-4D4A-80E3-920A3EA27AEA}"/>
                  </a:ext>
                </a:extLst>
              </p:cNvPr>
              <p:cNvCxnSpPr/>
              <p:nvPr/>
            </p:nvCxnSpPr>
            <p:spPr>
              <a:xfrm>
                <a:off x="6510813" y="3682163"/>
                <a:ext cx="543169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A97A71B9-E7A6-4F3A-A10F-36E270637EB8}"/>
                </a:ext>
              </a:extLst>
            </p:cNvPr>
            <p:cNvSpPr/>
            <p:nvPr/>
          </p:nvSpPr>
          <p:spPr>
            <a:xfrm rot="16200000">
              <a:off x="6449121" y="3612842"/>
              <a:ext cx="923651"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a:ea typeface="+mn-ea"/>
                  <a:cs typeface="+mn-cs"/>
                </a:rPr>
                <a:t>Query times</a:t>
              </a:r>
            </a:p>
          </p:txBody>
        </p:sp>
        <p:sp>
          <p:nvSpPr>
            <p:cNvPr id="26" name="Rectangle 25">
              <a:extLst>
                <a:ext uri="{FF2B5EF4-FFF2-40B4-BE49-F238E27FC236}">
                  <a16:creationId xmlns:a16="http://schemas.microsoft.com/office/drawing/2014/main" id="{2017E884-9B34-4C8B-A798-8CA62270527F}"/>
                </a:ext>
              </a:extLst>
            </p:cNvPr>
            <p:cNvSpPr/>
            <p:nvPr/>
          </p:nvSpPr>
          <p:spPr>
            <a:xfrm>
              <a:off x="9004676" y="4774933"/>
              <a:ext cx="484428"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a:ea typeface="+mn-ea"/>
                  <a:cs typeface="+mn-cs"/>
                </a:rPr>
                <a:t>Time</a:t>
              </a:r>
            </a:p>
          </p:txBody>
        </p:sp>
        <p:sp>
          <p:nvSpPr>
            <p:cNvPr id="27" name="Freeform: Shape 26" descr="Warning">
              <a:extLst>
                <a:ext uri="{FF2B5EF4-FFF2-40B4-BE49-F238E27FC236}">
                  <a16:creationId xmlns:a16="http://schemas.microsoft.com/office/drawing/2014/main" id="{CEC7062F-3B65-4B99-A535-F4EC7BC4408D}"/>
                </a:ext>
              </a:extLst>
            </p:cNvPr>
            <p:cNvSpPr/>
            <p:nvPr/>
          </p:nvSpPr>
          <p:spPr>
            <a:xfrm>
              <a:off x="8046058" y="2700558"/>
              <a:ext cx="220590" cy="194448"/>
            </a:xfrm>
            <a:custGeom>
              <a:avLst/>
              <a:gdLst>
                <a:gd name="connsiteX0" fmla="*/ 172322 w 344641"/>
                <a:gd name="connsiteY0" fmla="*/ 231342 h 303798"/>
                <a:gd name="connsiteX1" fmla="*/ 155809 w 344641"/>
                <a:gd name="connsiteY1" fmla="*/ 247855 h 303798"/>
                <a:gd name="connsiteX2" fmla="*/ 172322 w 344641"/>
                <a:gd name="connsiteY2" fmla="*/ 264367 h 303798"/>
                <a:gd name="connsiteX3" fmla="*/ 188834 w 344641"/>
                <a:gd name="connsiteY3" fmla="*/ 247855 h 303798"/>
                <a:gd name="connsiteX4" fmla="*/ 172322 w 344641"/>
                <a:gd name="connsiteY4" fmla="*/ 231342 h 303798"/>
                <a:gd name="connsiteX5" fmla="*/ 160333 w 344641"/>
                <a:gd name="connsiteY5" fmla="*/ 72029 h 303798"/>
                <a:gd name="connsiteX6" fmla="*/ 160333 w 344641"/>
                <a:gd name="connsiteY6" fmla="*/ 211890 h 303798"/>
                <a:gd name="connsiteX7" fmla="*/ 184309 w 344641"/>
                <a:gd name="connsiteY7" fmla="*/ 211890 h 303798"/>
                <a:gd name="connsiteX8" fmla="*/ 184309 w 344641"/>
                <a:gd name="connsiteY8" fmla="*/ 72029 h 303798"/>
                <a:gd name="connsiteX9" fmla="*/ 172520 w 344641"/>
                <a:gd name="connsiteY9" fmla="*/ 0 h 303798"/>
                <a:gd name="connsiteX10" fmla="*/ 186307 w 344641"/>
                <a:gd name="connsiteY10" fmla="*/ 8092 h 303798"/>
                <a:gd name="connsiteX11" fmla="*/ 342552 w 344641"/>
                <a:gd name="connsiteY11" fmla="*/ 279822 h 303798"/>
                <a:gd name="connsiteX12" fmla="*/ 328566 w 344641"/>
                <a:gd name="connsiteY12" fmla="*/ 303798 h 303798"/>
                <a:gd name="connsiteX13" fmla="*/ 172321 w 344641"/>
                <a:gd name="connsiteY13" fmla="*/ 303798 h 303798"/>
                <a:gd name="connsiteX14" fmla="*/ 16075 w 344641"/>
                <a:gd name="connsiteY14" fmla="*/ 303798 h 303798"/>
                <a:gd name="connsiteX15" fmla="*/ 2089 w 344641"/>
                <a:gd name="connsiteY15" fmla="*/ 279822 h 303798"/>
                <a:gd name="connsiteX16" fmla="*/ 158734 w 344641"/>
                <a:gd name="connsiteY16" fmla="*/ 8092 h 303798"/>
                <a:gd name="connsiteX17" fmla="*/ 172520 w 344641"/>
                <a:gd name="connsiteY17" fmla="*/ 0 h 30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4641" h="303798">
                  <a:moveTo>
                    <a:pt x="172322" y="231342"/>
                  </a:moveTo>
                  <a:cubicBezTo>
                    <a:pt x="163075" y="231342"/>
                    <a:pt x="155809" y="238608"/>
                    <a:pt x="155809" y="247855"/>
                  </a:cubicBezTo>
                  <a:cubicBezTo>
                    <a:pt x="155809" y="257102"/>
                    <a:pt x="163075" y="264367"/>
                    <a:pt x="172322" y="264367"/>
                  </a:cubicBezTo>
                  <a:cubicBezTo>
                    <a:pt x="181569" y="264367"/>
                    <a:pt x="188834" y="257102"/>
                    <a:pt x="188834" y="247855"/>
                  </a:cubicBezTo>
                  <a:cubicBezTo>
                    <a:pt x="188834" y="238608"/>
                    <a:pt x="181569" y="231342"/>
                    <a:pt x="172322" y="231342"/>
                  </a:cubicBezTo>
                  <a:close/>
                  <a:moveTo>
                    <a:pt x="160333" y="72029"/>
                  </a:moveTo>
                  <a:lnTo>
                    <a:pt x="160333" y="211890"/>
                  </a:lnTo>
                  <a:lnTo>
                    <a:pt x="184309" y="211890"/>
                  </a:lnTo>
                  <a:lnTo>
                    <a:pt x="184309" y="72029"/>
                  </a:lnTo>
                  <a:close/>
                  <a:moveTo>
                    <a:pt x="172520" y="0"/>
                  </a:moveTo>
                  <a:cubicBezTo>
                    <a:pt x="177915" y="0"/>
                    <a:pt x="183310" y="2697"/>
                    <a:pt x="186307" y="8092"/>
                  </a:cubicBezTo>
                  <a:lnTo>
                    <a:pt x="342552" y="279822"/>
                  </a:lnTo>
                  <a:cubicBezTo>
                    <a:pt x="348546" y="290611"/>
                    <a:pt x="340954" y="303798"/>
                    <a:pt x="328566" y="303798"/>
                  </a:cubicBezTo>
                  <a:lnTo>
                    <a:pt x="172321" y="303798"/>
                  </a:lnTo>
                  <a:lnTo>
                    <a:pt x="16075" y="303798"/>
                  </a:lnTo>
                  <a:cubicBezTo>
                    <a:pt x="3687" y="303798"/>
                    <a:pt x="-3905" y="290611"/>
                    <a:pt x="2089" y="279822"/>
                  </a:cubicBezTo>
                  <a:lnTo>
                    <a:pt x="158734" y="8092"/>
                  </a:lnTo>
                  <a:cubicBezTo>
                    <a:pt x="161731" y="2697"/>
                    <a:pt x="167126" y="0"/>
                    <a:pt x="17252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descr="Warning">
              <a:extLst>
                <a:ext uri="{FF2B5EF4-FFF2-40B4-BE49-F238E27FC236}">
                  <a16:creationId xmlns:a16="http://schemas.microsoft.com/office/drawing/2014/main" id="{726776BA-DA1E-4D51-9549-50EFD6A499FB}"/>
                </a:ext>
              </a:extLst>
            </p:cNvPr>
            <p:cNvSpPr/>
            <p:nvPr/>
          </p:nvSpPr>
          <p:spPr>
            <a:xfrm>
              <a:off x="10400855" y="2842514"/>
              <a:ext cx="220590" cy="194448"/>
            </a:xfrm>
            <a:custGeom>
              <a:avLst/>
              <a:gdLst>
                <a:gd name="connsiteX0" fmla="*/ 172322 w 344641"/>
                <a:gd name="connsiteY0" fmla="*/ 231342 h 303798"/>
                <a:gd name="connsiteX1" fmla="*/ 155809 w 344641"/>
                <a:gd name="connsiteY1" fmla="*/ 247855 h 303798"/>
                <a:gd name="connsiteX2" fmla="*/ 172322 w 344641"/>
                <a:gd name="connsiteY2" fmla="*/ 264367 h 303798"/>
                <a:gd name="connsiteX3" fmla="*/ 188834 w 344641"/>
                <a:gd name="connsiteY3" fmla="*/ 247855 h 303798"/>
                <a:gd name="connsiteX4" fmla="*/ 172322 w 344641"/>
                <a:gd name="connsiteY4" fmla="*/ 231342 h 303798"/>
                <a:gd name="connsiteX5" fmla="*/ 160333 w 344641"/>
                <a:gd name="connsiteY5" fmla="*/ 72029 h 303798"/>
                <a:gd name="connsiteX6" fmla="*/ 160333 w 344641"/>
                <a:gd name="connsiteY6" fmla="*/ 211890 h 303798"/>
                <a:gd name="connsiteX7" fmla="*/ 184309 w 344641"/>
                <a:gd name="connsiteY7" fmla="*/ 211890 h 303798"/>
                <a:gd name="connsiteX8" fmla="*/ 184309 w 344641"/>
                <a:gd name="connsiteY8" fmla="*/ 72029 h 303798"/>
                <a:gd name="connsiteX9" fmla="*/ 172520 w 344641"/>
                <a:gd name="connsiteY9" fmla="*/ 0 h 303798"/>
                <a:gd name="connsiteX10" fmla="*/ 186307 w 344641"/>
                <a:gd name="connsiteY10" fmla="*/ 8092 h 303798"/>
                <a:gd name="connsiteX11" fmla="*/ 342552 w 344641"/>
                <a:gd name="connsiteY11" fmla="*/ 279822 h 303798"/>
                <a:gd name="connsiteX12" fmla="*/ 328566 w 344641"/>
                <a:gd name="connsiteY12" fmla="*/ 303798 h 303798"/>
                <a:gd name="connsiteX13" fmla="*/ 172321 w 344641"/>
                <a:gd name="connsiteY13" fmla="*/ 303798 h 303798"/>
                <a:gd name="connsiteX14" fmla="*/ 16075 w 344641"/>
                <a:gd name="connsiteY14" fmla="*/ 303798 h 303798"/>
                <a:gd name="connsiteX15" fmla="*/ 2089 w 344641"/>
                <a:gd name="connsiteY15" fmla="*/ 279822 h 303798"/>
                <a:gd name="connsiteX16" fmla="*/ 158734 w 344641"/>
                <a:gd name="connsiteY16" fmla="*/ 8092 h 303798"/>
                <a:gd name="connsiteX17" fmla="*/ 172520 w 344641"/>
                <a:gd name="connsiteY17" fmla="*/ 0 h 30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4641" h="303798">
                  <a:moveTo>
                    <a:pt x="172322" y="231342"/>
                  </a:moveTo>
                  <a:cubicBezTo>
                    <a:pt x="163075" y="231342"/>
                    <a:pt x="155809" y="238608"/>
                    <a:pt x="155809" y="247855"/>
                  </a:cubicBezTo>
                  <a:cubicBezTo>
                    <a:pt x="155809" y="257102"/>
                    <a:pt x="163075" y="264367"/>
                    <a:pt x="172322" y="264367"/>
                  </a:cubicBezTo>
                  <a:cubicBezTo>
                    <a:pt x="181569" y="264367"/>
                    <a:pt x="188834" y="257102"/>
                    <a:pt x="188834" y="247855"/>
                  </a:cubicBezTo>
                  <a:cubicBezTo>
                    <a:pt x="188834" y="238608"/>
                    <a:pt x="181569" y="231342"/>
                    <a:pt x="172322" y="231342"/>
                  </a:cubicBezTo>
                  <a:close/>
                  <a:moveTo>
                    <a:pt x="160333" y="72029"/>
                  </a:moveTo>
                  <a:lnTo>
                    <a:pt x="160333" y="211890"/>
                  </a:lnTo>
                  <a:lnTo>
                    <a:pt x="184309" y="211890"/>
                  </a:lnTo>
                  <a:lnTo>
                    <a:pt x="184309" y="72029"/>
                  </a:lnTo>
                  <a:close/>
                  <a:moveTo>
                    <a:pt x="172520" y="0"/>
                  </a:moveTo>
                  <a:cubicBezTo>
                    <a:pt x="177915" y="0"/>
                    <a:pt x="183310" y="2697"/>
                    <a:pt x="186307" y="8092"/>
                  </a:cubicBezTo>
                  <a:lnTo>
                    <a:pt x="342552" y="279822"/>
                  </a:lnTo>
                  <a:cubicBezTo>
                    <a:pt x="348546" y="290611"/>
                    <a:pt x="340954" y="303798"/>
                    <a:pt x="328566" y="303798"/>
                  </a:cubicBezTo>
                  <a:lnTo>
                    <a:pt x="172321" y="303798"/>
                  </a:lnTo>
                  <a:lnTo>
                    <a:pt x="16075" y="303798"/>
                  </a:lnTo>
                  <a:cubicBezTo>
                    <a:pt x="3687" y="303798"/>
                    <a:pt x="-3905" y="290611"/>
                    <a:pt x="2089" y="279822"/>
                  </a:cubicBezTo>
                  <a:lnTo>
                    <a:pt x="158734" y="8092"/>
                  </a:lnTo>
                  <a:cubicBezTo>
                    <a:pt x="161731" y="2697"/>
                    <a:pt x="167126" y="0"/>
                    <a:pt x="17252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F8E8A8B6-6DCF-4DDE-9EFB-3290690CCBD4}"/>
                </a:ext>
              </a:extLst>
            </p:cNvPr>
            <p:cNvCxnSpPr>
              <a:cxnSpLocks/>
            </p:cNvCxnSpPr>
            <p:nvPr/>
          </p:nvCxnSpPr>
          <p:spPr>
            <a:xfrm flipV="1">
              <a:off x="8156353" y="2903998"/>
              <a:ext cx="0" cy="183795"/>
            </a:xfrm>
            <a:prstGeom prst="line">
              <a:avLst/>
            </a:prstGeom>
            <a:ln w="9525">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944B6E-8180-4FA8-A6D3-197ABD6FB366}"/>
                </a:ext>
              </a:extLst>
            </p:cNvPr>
            <p:cNvCxnSpPr>
              <a:cxnSpLocks/>
            </p:cNvCxnSpPr>
            <p:nvPr/>
          </p:nvCxnSpPr>
          <p:spPr>
            <a:xfrm flipV="1">
              <a:off x="10511150" y="3050390"/>
              <a:ext cx="0" cy="183795"/>
            </a:xfrm>
            <a:prstGeom prst="line">
              <a:avLst/>
            </a:prstGeom>
            <a:ln w="9525">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91BDE2F8-DE3F-4351-BE25-BC0B8F9F5E26}"/>
              </a:ext>
            </a:extLst>
          </p:cNvPr>
          <p:cNvSpPr txBox="1"/>
          <p:nvPr/>
        </p:nvSpPr>
        <p:spPr>
          <a:xfrm>
            <a:off x="7550360" y="557212"/>
            <a:ext cx="332716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8D4"/>
                </a:solidFill>
                <a:effectLst/>
                <a:uLnTx/>
                <a:uFillTx/>
                <a:latin typeface="Segoe UI Semibold"/>
                <a:ea typeface="+mn-ea"/>
                <a:cs typeface="+mn-cs"/>
              </a:rPr>
              <a:t>Uncover long query times with Query Store</a:t>
            </a:r>
          </a:p>
        </p:txBody>
      </p:sp>
      <p:grpSp>
        <p:nvGrpSpPr>
          <p:cNvPr id="34" name="Group 33" descr="user interface showing queries">
            <a:extLst>
              <a:ext uri="{FF2B5EF4-FFF2-40B4-BE49-F238E27FC236}">
                <a16:creationId xmlns:a16="http://schemas.microsoft.com/office/drawing/2014/main" id="{22F43AA6-F285-404C-882F-154FB7041C65}"/>
              </a:ext>
            </a:extLst>
          </p:cNvPr>
          <p:cNvGrpSpPr/>
          <p:nvPr/>
        </p:nvGrpSpPr>
        <p:grpSpPr>
          <a:xfrm>
            <a:off x="7230095" y="4267134"/>
            <a:ext cx="3967699" cy="2159646"/>
            <a:chOff x="6339091" y="4376123"/>
            <a:chExt cx="5506972" cy="2997485"/>
          </a:xfrm>
        </p:grpSpPr>
        <p:sp>
          <p:nvSpPr>
            <p:cNvPr id="35" name="Rectangle: Rounded Corners 34">
              <a:extLst>
                <a:ext uri="{FF2B5EF4-FFF2-40B4-BE49-F238E27FC236}">
                  <a16:creationId xmlns:a16="http://schemas.microsoft.com/office/drawing/2014/main" id="{F60C8112-E098-4F6C-9040-C2738A1D3CEC}"/>
                </a:ext>
              </a:extLst>
            </p:cNvPr>
            <p:cNvSpPr/>
            <p:nvPr/>
          </p:nvSpPr>
          <p:spPr bwMode="auto">
            <a:xfrm>
              <a:off x="6339091" y="4376123"/>
              <a:ext cx="5506972" cy="2997485"/>
            </a:xfrm>
            <a:prstGeom prst="roundRect">
              <a:avLst>
                <a:gd name="adj" fmla="val 239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a:extLst>
                <a:ext uri="{FF2B5EF4-FFF2-40B4-BE49-F238E27FC236}">
                  <a16:creationId xmlns:a16="http://schemas.microsoft.com/office/drawing/2014/main" id="{C2B981C6-9540-49AC-A6C6-856DE6E21199}"/>
                </a:ext>
              </a:extLst>
            </p:cNvPr>
            <p:cNvPicPr>
              <a:picLocks noChangeAspect="1"/>
            </p:cNvPicPr>
            <p:nvPr/>
          </p:nvPicPr>
          <p:blipFill rotWithShape="1">
            <a:blip r:embed="rId3"/>
            <a:srcRect l="1298" t="1982" r="1187" b="2130"/>
            <a:stretch/>
          </p:blipFill>
          <p:spPr>
            <a:xfrm>
              <a:off x="6433041" y="4466719"/>
              <a:ext cx="5322712" cy="2823956"/>
            </a:xfrm>
            <a:prstGeom prst="rect">
              <a:avLst/>
            </a:prstGeom>
          </p:spPr>
        </p:pic>
      </p:grpSp>
      <p:sp>
        <p:nvSpPr>
          <p:cNvPr id="37" name="TextBox 36">
            <a:extLst>
              <a:ext uri="{FF2B5EF4-FFF2-40B4-BE49-F238E27FC236}">
                <a16:creationId xmlns:a16="http://schemas.microsoft.com/office/drawing/2014/main" id="{3C655BF7-B0C9-446B-A499-93F0E1FA225A}"/>
              </a:ext>
            </a:extLst>
          </p:cNvPr>
          <p:cNvSpPr txBox="1"/>
          <p:nvPr/>
        </p:nvSpPr>
        <p:spPr>
          <a:xfrm>
            <a:off x="7369487" y="3617053"/>
            <a:ext cx="368891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8D4"/>
                </a:solidFill>
                <a:effectLst/>
                <a:uLnTx/>
                <a:uFillTx/>
                <a:latin typeface="Segoe UI Semibold"/>
                <a:ea typeface="+mn-ea"/>
                <a:cs typeface="+mn-cs"/>
              </a:rPr>
              <a:t>Wait statistics in Query Performance Insight </a:t>
            </a:r>
          </a:p>
        </p:txBody>
      </p:sp>
      <p:cxnSp>
        <p:nvCxnSpPr>
          <p:cNvPr id="39" name="Straight Connector 38">
            <a:extLst>
              <a:ext uri="{FF2B5EF4-FFF2-40B4-BE49-F238E27FC236}">
                <a16:creationId xmlns:a16="http://schemas.microsoft.com/office/drawing/2014/main" id="{FDD0DC07-522A-8E4E-92AD-ABF5EF033EE1}"/>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20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17D258-7EF7-374A-B507-388641863AEE}"/>
              </a:ext>
            </a:extLst>
          </p:cNvPr>
          <p:cNvSpPr>
            <a:spLocks noGrp="1"/>
          </p:cNvSpPr>
          <p:nvPr>
            <p:ph type="body" sz="quarter" idx="10"/>
          </p:nvPr>
        </p:nvSpPr>
        <p:spPr>
          <a:xfrm>
            <a:off x="586390" y="1190857"/>
            <a:ext cx="4662015" cy="4517215"/>
          </a:xfrm>
        </p:spPr>
        <p:txBody>
          <a:bodyPr vert="horz" wrap="square" lIns="0" tIns="0" rIns="0" bIns="0" rtlCol="0" anchor="t">
            <a:noAutofit/>
          </a:bodyPr>
          <a:lstStyle/>
          <a:p>
            <a:pPr>
              <a:lnSpc>
                <a:spcPct val="100000"/>
              </a:lnSpc>
              <a:spcBef>
                <a:spcPts val="600"/>
              </a:spcBef>
              <a:spcAft>
                <a:spcPts val="600"/>
              </a:spcAft>
              <a:buSzPct val="100000"/>
            </a:pPr>
            <a:r>
              <a:rPr lang="en-US" sz="1400" dirty="0">
                <a:latin typeface="Segoe UI" panose="020B0502040204020203" pitchFamily="34" charset="0"/>
                <a:cs typeface="Segoe UI" panose="020B0502040204020203" pitchFamily="34" charset="0"/>
              </a:rPr>
              <a:t>Build resilient, high-performance apps across availability zones</a:t>
            </a:r>
          </a:p>
          <a:p>
            <a:pPr>
              <a:lnSpc>
                <a:spcPct val="100000"/>
              </a:lnSpc>
              <a:spcBef>
                <a:spcPts val="600"/>
              </a:spcBef>
              <a:spcAft>
                <a:spcPts val="600"/>
              </a:spcAft>
              <a:buSzPct val="100000"/>
            </a:pPr>
            <a:r>
              <a:rPr lang="en-US" sz="1400" dirty="0">
                <a:latin typeface="Segoe UI" panose="020B0502040204020203" pitchFamily="34" charset="0"/>
                <a:cs typeface="Segoe UI" panose="020B0502040204020203" pitchFamily="34" charset="0"/>
              </a:rPr>
              <a:t>Ensure data is always  available with either same-zone or zone-redundant high availability backed by industry-leading SLA’s</a:t>
            </a:r>
          </a:p>
          <a:p>
            <a:pPr marR="0" lvl="0">
              <a:lnSpc>
                <a:spcPct val="100000"/>
              </a:lnSpc>
              <a:spcBef>
                <a:spcPts val="0"/>
              </a:spcBef>
              <a:spcAft>
                <a:spcPts val="800"/>
              </a:spcAft>
            </a:pPr>
            <a:r>
              <a:rPr lang="en-US" sz="1400" dirty="0">
                <a:latin typeface="Segoe UI" panose="020B0502040204020203" pitchFamily="34" charset="0"/>
                <a:cs typeface="Segoe UI" panose="020B0502040204020203" pitchFamily="34" charset="0"/>
              </a:rPr>
              <a:t>Automatic failover also ensures zero data loss within multiple availability zones</a:t>
            </a:r>
          </a:p>
          <a:p>
            <a:pPr marR="0" lvl="0">
              <a:lnSpc>
                <a:spcPct val="100000"/>
              </a:lnSpc>
              <a:spcBef>
                <a:spcPts val="0"/>
              </a:spcBef>
              <a:spcAft>
                <a:spcPts val="800"/>
              </a:spcAft>
            </a:pPr>
            <a:r>
              <a:rPr lang="en-US" sz="1400" dirty="0">
                <a:latin typeface="Segoe UI" panose="020B0502040204020203" pitchFamily="34" charset="0"/>
                <a:cs typeface="Segoe UI" panose="020B0502040204020203" pitchFamily="34" charset="0"/>
              </a:rPr>
              <a:t>Fast automatic failover in 60-120 seconds</a:t>
            </a:r>
          </a:p>
          <a:p>
            <a:pPr>
              <a:spcBef>
                <a:spcPts val="600"/>
              </a:spcBef>
              <a:spcAft>
                <a:spcPts val="600"/>
              </a:spcAft>
              <a:buSzPct val="100000"/>
            </a:pPr>
            <a:endParaRPr lang="en-US" sz="1400" dirty="0">
              <a:solidFill>
                <a:schemeClr val="tx1"/>
              </a:solidFill>
              <a:latin typeface="+mn-lt"/>
              <a:cs typeface="Segoe UI Semilight"/>
            </a:endParaRPr>
          </a:p>
        </p:txBody>
      </p:sp>
      <p:sp>
        <p:nvSpPr>
          <p:cNvPr id="3" name="Title 2">
            <a:extLst>
              <a:ext uri="{FF2B5EF4-FFF2-40B4-BE49-F238E27FC236}">
                <a16:creationId xmlns:a16="http://schemas.microsoft.com/office/drawing/2014/main" id="{7CD4689D-419F-CD4E-803B-6A05FDA2D6C4}"/>
              </a:ext>
            </a:extLst>
          </p:cNvPr>
          <p:cNvSpPr>
            <a:spLocks noGrp="1"/>
          </p:cNvSpPr>
          <p:nvPr>
            <p:ph type="title"/>
          </p:nvPr>
        </p:nvSpPr>
        <p:spPr>
          <a:xfrm>
            <a:off x="588263" y="457200"/>
            <a:ext cx="11018520" cy="492443"/>
          </a:xfrm>
        </p:spPr>
        <p:txBody>
          <a:bodyPr/>
          <a:lstStyle/>
          <a:p>
            <a:r>
              <a:rPr lang="en-US" sz="3200" dirty="0">
                <a:solidFill>
                  <a:schemeClr val="tx1"/>
                </a:solidFill>
                <a:cs typeface="Segoe UI"/>
              </a:rPr>
              <a:t>Built-in high availability</a:t>
            </a:r>
          </a:p>
        </p:txBody>
      </p:sp>
      <p:pic>
        <p:nvPicPr>
          <p:cNvPr id="13" name="Picture 12" descr="Azure region ">
            <a:extLst>
              <a:ext uri="{FF2B5EF4-FFF2-40B4-BE49-F238E27FC236}">
                <a16:creationId xmlns:a16="http://schemas.microsoft.com/office/drawing/2014/main" id="{94C3326F-F4DA-4D2A-B289-3F320E577B53}"/>
              </a:ext>
            </a:extLst>
          </p:cNvPr>
          <p:cNvPicPr>
            <a:picLocks noChangeAspect="1"/>
          </p:cNvPicPr>
          <p:nvPr/>
        </p:nvPicPr>
        <p:blipFill rotWithShape="1">
          <a:blip r:embed="rId3">
            <a:extLst>
              <a:ext uri="{28A0092B-C50C-407E-A947-70E740481C1C}">
                <a14:useLocalDpi xmlns:a14="http://schemas.microsoft.com/office/drawing/2010/main" val="0"/>
              </a:ext>
            </a:extLst>
          </a:blip>
          <a:srcRect l="3759" t="6436" r="3999" b="6329"/>
          <a:stretch/>
        </p:blipFill>
        <p:spPr>
          <a:xfrm>
            <a:off x="6388047" y="1764555"/>
            <a:ext cx="5327703" cy="2834051"/>
          </a:xfrm>
          <a:prstGeom prst="rect">
            <a:avLst/>
          </a:prstGeom>
        </p:spPr>
      </p:pic>
      <p:cxnSp>
        <p:nvCxnSpPr>
          <p:cNvPr id="6" name="Straight Connector 5">
            <a:extLst>
              <a:ext uri="{FF2B5EF4-FFF2-40B4-BE49-F238E27FC236}">
                <a16:creationId xmlns:a16="http://schemas.microsoft.com/office/drawing/2014/main" id="{948586DE-A221-9F42-B9DE-BE15A2DB305E}"/>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949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326-5A6B-4091-BD7E-E059EE004143}"/>
              </a:ext>
            </a:extLst>
          </p:cNvPr>
          <p:cNvSpPr>
            <a:spLocks noGrp="1"/>
          </p:cNvSpPr>
          <p:nvPr>
            <p:ph type="title"/>
          </p:nvPr>
        </p:nvSpPr>
        <p:spPr>
          <a:xfrm>
            <a:off x="585216" y="2384976"/>
            <a:ext cx="4305439" cy="1495794"/>
          </a:xfrm>
        </p:spPr>
        <p:txBody>
          <a:bodyPr/>
          <a:lstStyle/>
          <a:p>
            <a:r>
              <a:rPr lang="en-US" dirty="0"/>
              <a:t>Innovate and build apps faster with the Azure ecosystem</a:t>
            </a:r>
          </a:p>
        </p:txBody>
      </p:sp>
      <p:pic>
        <p:nvPicPr>
          <p:cNvPr id="17" name="Picture 16" descr="isometric paper stack">
            <a:extLst>
              <a:ext uri="{FF2B5EF4-FFF2-40B4-BE49-F238E27FC236}">
                <a16:creationId xmlns:a16="http://schemas.microsoft.com/office/drawing/2014/main" id="{24FDB585-343C-0540-BEAB-01DCB7323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175" y="0"/>
            <a:ext cx="5973790" cy="6858000"/>
          </a:xfrm>
          <a:prstGeom prst="rect">
            <a:avLst/>
          </a:prstGeom>
        </p:spPr>
      </p:pic>
    </p:spTree>
    <p:extLst>
      <p:ext uri="{BB962C8B-B14F-4D97-AF65-F5344CB8AC3E}">
        <p14:creationId xmlns:p14="http://schemas.microsoft.com/office/powerpoint/2010/main" val="2308826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lstStyle/>
          <a:p>
            <a:r>
              <a:rPr lang="en-US" sz="1400" dirty="0"/>
              <a:t>Easily spin up a database for popular Java, Python and php based applications through Azure Kubernetes Service or Azure App Service</a:t>
            </a:r>
          </a:p>
          <a:p>
            <a:r>
              <a:rPr lang="en-US" sz="1400" dirty="0"/>
              <a:t>Leverage GitHub actions to deploy updates to your database by enabling simpler and faster innovation with integrated Azure technologies</a:t>
            </a:r>
          </a:p>
          <a:p>
            <a:r>
              <a:rPr lang="en-US" sz="1400" dirty="0"/>
              <a:t>Develop applications with platforms like Magento, Shopify, Moodle, Alfresco, Drupal and WordPress</a:t>
            </a:r>
          </a:p>
        </p:txBody>
      </p:sp>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5020057" cy="553998"/>
          </a:xfrm>
        </p:spPr>
        <p:txBody>
          <a:bodyPr/>
          <a:lstStyle/>
          <a:p>
            <a:pPr marL="0" marR="0">
              <a:spcBef>
                <a:spcPts val="0"/>
              </a:spcBef>
              <a:spcAft>
                <a:spcPts val="800"/>
              </a:spcAft>
            </a:pPr>
            <a:r>
              <a:rPr lang="en-US" sz="3200" b="1" dirty="0">
                <a:effectLst/>
                <a:ea typeface="Calibri" panose="020F0502020204030204" pitchFamily="34" charset="0"/>
              </a:rPr>
              <a:t>Innovate with the Azure ecosystem</a:t>
            </a:r>
            <a:r>
              <a:rPr lang="en-US" sz="3200" dirty="0">
                <a:effectLst/>
                <a:ea typeface="Calibri" panose="020F0502020204030204" pitchFamily="34" charset="0"/>
                <a:cs typeface="Arial" panose="020B0604020202020204" pitchFamily="34" charset="0"/>
              </a:rPr>
              <a:t> </a:t>
            </a:r>
          </a:p>
        </p:txBody>
      </p:sp>
      <p:grpSp>
        <p:nvGrpSpPr>
          <p:cNvPr id="4" name="Group 3">
            <a:extLst>
              <a:ext uri="{FF2B5EF4-FFF2-40B4-BE49-F238E27FC236}">
                <a16:creationId xmlns:a16="http://schemas.microsoft.com/office/drawing/2014/main" id="{C6A47096-B0B1-461F-A627-9B89DBCAD200}"/>
              </a:ext>
              <a:ext uri="{C183D7F6-B498-43B3-948B-1728B52AA6E4}">
                <adec:decorative xmlns:adec="http://schemas.microsoft.com/office/drawing/2017/decorative" val="1"/>
              </a:ext>
            </a:extLst>
          </p:cNvPr>
          <p:cNvGrpSpPr/>
          <p:nvPr/>
        </p:nvGrpSpPr>
        <p:grpSpPr>
          <a:xfrm>
            <a:off x="6599844" y="657907"/>
            <a:ext cx="5215619" cy="5361052"/>
            <a:chOff x="6599844" y="657907"/>
            <a:chExt cx="5215619" cy="5361052"/>
          </a:xfrm>
        </p:grpSpPr>
        <p:cxnSp>
          <p:nvCxnSpPr>
            <p:cNvPr id="73" name="Straight Connector 72">
              <a:extLst>
                <a:ext uri="{FF2B5EF4-FFF2-40B4-BE49-F238E27FC236}">
                  <a16:creationId xmlns:a16="http://schemas.microsoft.com/office/drawing/2014/main" id="{5D344769-EABF-4BFF-A429-374A9D73EF2D}"/>
                </a:ext>
                <a:ext uri="{C183D7F6-B498-43B3-948B-1728B52AA6E4}">
                  <adec:decorative xmlns:adec="http://schemas.microsoft.com/office/drawing/2017/decorative" val="1"/>
                </a:ext>
              </a:extLst>
            </p:cNvPr>
            <p:cNvCxnSpPr>
              <a:cxnSpLocks/>
            </p:cNvCxnSpPr>
            <p:nvPr/>
          </p:nvCxnSpPr>
          <p:spPr>
            <a:xfrm>
              <a:off x="6983266" y="1714074"/>
              <a:ext cx="323402" cy="722406"/>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92E4367-B91A-4AC2-853B-8459DB9ED65A}"/>
                </a:ext>
                <a:ext uri="{C183D7F6-B498-43B3-948B-1728B52AA6E4}">
                  <adec:decorative xmlns:adec="http://schemas.microsoft.com/office/drawing/2017/decorative" val="1"/>
                </a:ext>
              </a:extLst>
            </p:cNvPr>
            <p:cNvCxnSpPr/>
            <p:nvPr/>
          </p:nvCxnSpPr>
          <p:spPr>
            <a:xfrm>
              <a:off x="7116198" y="1484128"/>
              <a:ext cx="1358092" cy="15475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AEA1966-3973-48D1-A12E-35E9020C2A07}"/>
                </a:ext>
                <a:ext uri="{C183D7F6-B498-43B3-948B-1728B52AA6E4}">
                  <adec:decorative xmlns:adec="http://schemas.microsoft.com/office/drawing/2017/decorative" val="1"/>
                </a:ext>
              </a:extLst>
            </p:cNvPr>
            <p:cNvCxnSpPr/>
            <p:nvPr/>
          </p:nvCxnSpPr>
          <p:spPr>
            <a:xfrm flipV="1">
              <a:off x="7988195" y="1847212"/>
              <a:ext cx="574386" cy="71724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CCE4BEA-FAF3-4DA2-A26D-C81704BA3EFC}"/>
                </a:ext>
                <a:ext uri="{C183D7F6-B498-43B3-948B-1728B52AA6E4}">
                  <adec:decorative xmlns:adec="http://schemas.microsoft.com/office/drawing/2017/decorative" val="1"/>
                </a:ext>
              </a:extLst>
            </p:cNvPr>
            <p:cNvCxnSpPr/>
            <p:nvPr/>
          </p:nvCxnSpPr>
          <p:spPr>
            <a:xfrm>
              <a:off x="8738171" y="1918002"/>
              <a:ext cx="199398" cy="185474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DD64183-8E9A-4246-BA1B-71B72E5BCBEA}"/>
                </a:ext>
                <a:ext uri="{C183D7F6-B498-43B3-948B-1728B52AA6E4}">
                  <adec:decorative xmlns:adec="http://schemas.microsoft.com/office/drawing/2017/decorative" val="1"/>
                </a:ext>
              </a:extLst>
            </p:cNvPr>
            <p:cNvCxnSpPr/>
            <p:nvPr/>
          </p:nvCxnSpPr>
          <p:spPr>
            <a:xfrm flipV="1">
              <a:off x="8175197" y="2686473"/>
              <a:ext cx="1431002" cy="28273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6E8F14-44AF-4877-84D2-4BA8D1FC78F2}"/>
                </a:ext>
                <a:ext uri="{C183D7F6-B498-43B3-948B-1728B52AA6E4}">
                  <adec:decorative xmlns:adec="http://schemas.microsoft.com/office/drawing/2017/decorative" val="1"/>
                </a:ext>
              </a:extLst>
            </p:cNvPr>
            <p:cNvCxnSpPr/>
            <p:nvPr/>
          </p:nvCxnSpPr>
          <p:spPr>
            <a:xfrm flipH="1" flipV="1">
              <a:off x="10071463" y="1207350"/>
              <a:ext cx="83331" cy="76422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417D55E-537D-4110-A9E5-4D8B9E395609}"/>
                </a:ext>
                <a:ext uri="{C183D7F6-B498-43B3-948B-1728B52AA6E4}">
                  <adec:decorative xmlns:adec="http://schemas.microsoft.com/office/drawing/2017/decorative" val="1"/>
                </a:ext>
              </a:extLst>
            </p:cNvPr>
            <p:cNvCxnSpPr/>
            <p:nvPr/>
          </p:nvCxnSpPr>
          <p:spPr>
            <a:xfrm flipH="1">
              <a:off x="8883502" y="1064497"/>
              <a:ext cx="943919" cy="53569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D65DD4-C55D-4345-98AE-EC1F08D1ACDF}"/>
                </a:ext>
                <a:ext uri="{C183D7F6-B498-43B3-948B-1728B52AA6E4}">
                  <adec:decorative xmlns:adec="http://schemas.microsoft.com/office/drawing/2017/decorative" val="1"/>
                </a:ext>
              </a:extLst>
            </p:cNvPr>
            <p:cNvCxnSpPr/>
            <p:nvPr/>
          </p:nvCxnSpPr>
          <p:spPr>
            <a:xfrm>
              <a:off x="10276813" y="1043664"/>
              <a:ext cx="892830" cy="440464"/>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AD6A06-0748-4A77-A85F-914206581A8F}"/>
                </a:ext>
                <a:ext uri="{C183D7F6-B498-43B3-948B-1728B52AA6E4}">
                  <adec:decorative xmlns:adec="http://schemas.microsoft.com/office/drawing/2017/decorative" val="1"/>
                </a:ext>
              </a:extLst>
            </p:cNvPr>
            <p:cNvCxnSpPr/>
            <p:nvPr/>
          </p:nvCxnSpPr>
          <p:spPr>
            <a:xfrm>
              <a:off x="11380945" y="1807885"/>
              <a:ext cx="133428" cy="171487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93A7540-8E27-4A11-9BE3-CA44E81DBFEB}"/>
                </a:ext>
                <a:ext uri="{C183D7F6-B498-43B3-948B-1728B52AA6E4}">
                  <adec:decorative xmlns:adec="http://schemas.microsoft.com/office/drawing/2017/decorative" val="1"/>
                </a:ext>
              </a:extLst>
            </p:cNvPr>
            <p:cNvCxnSpPr/>
            <p:nvPr/>
          </p:nvCxnSpPr>
          <p:spPr>
            <a:xfrm flipH="1" flipV="1">
              <a:off x="10604186" y="2917121"/>
              <a:ext cx="710788" cy="61158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0F7FD7E-FE54-4C8C-9DEE-D58FC44C7C64}"/>
                </a:ext>
                <a:ext uri="{C183D7F6-B498-43B3-948B-1728B52AA6E4}">
                  <adec:decorative xmlns:adec="http://schemas.microsoft.com/office/drawing/2017/decorative" val="1"/>
                </a:ext>
              </a:extLst>
            </p:cNvPr>
            <p:cNvCxnSpPr/>
            <p:nvPr/>
          </p:nvCxnSpPr>
          <p:spPr>
            <a:xfrm flipH="1">
              <a:off x="9315534" y="3112055"/>
              <a:ext cx="511888" cy="744025"/>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BEEE24-93D1-4B6D-BFAD-3394E7374922}"/>
                </a:ext>
                <a:ext uri="{C183D7F6-B498-43B3-948B-1728B52AA6E4}">
                  <adec:decorative xmlns:adec="http://schemas.microsoft.com/office/drawing/2017/decorative" val="1"/>
                </a:ext>
              </a:extLst>
            </p:cNvPr>
            <p:cNvCxnSpPr/>
            <p:nvPr/>
          </p:nvCxnSpPr>
          <p:spPr>
            <a:xfrm flipV="1">
              <a:off x="9606198" y="3693495"/>
              <a:ext cx="1856591" cy="50483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5FF54C-B0A9-46C4-8BC5-975DA3421E7F}"/>
                </a:ext>
                <a:ext uri="{C183D7F6-B498-43B3-948B-1728B52AA6E4}">
                  <adec:decorative xmlns:adec="http://schemas.microsoft.com/office/drawing/2017/decorative" val="1"/>
                </a:ext>
              </a:extLst>
            </p:cNvPr>
            <p:cNvCxnSpPr/>
            <p:nvPr/>
          </p:nvCxnSpPr>
          <p:spPr>
            <a:xfrm flipH="1" flipV="1">
              <a:off x="8026883" y="3478115"/>
              <a:ext cx="535697" cy="48808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85B8EE-5184-4536-AE7B-FB3D2EB5607C}"/>
                </a:ext>
                <a:ext uri="{C183D7F6-B498-43B3-948B-1728B52AA6E4}">
                  <adec:decorative xmlns:adec="http://schemas.microsoft.com/office/drawing/2017/decorative" val="1"/>
                </a:ext>
              </a:extLst>
            </p:cNvPr>
            <p:cNvCxnSpPr/>
            <p:nvPr/>
          </p:nvCxnSpPr>
          <p:spPr>
            <a:xfrm flipV="1">
              <a:off x="7193575" y="3549542"/>
              <a:ext cx="226185" cy="830333"/>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D828CA6-648F-400E-A6A9-C1E381C1DBA5}"/>
                </a:ext>
                <a:ext uri="{C183D7F6-B498-43B3-948B-1728B52AA6E4}">
                  <adec:decorative xmlns:adec="http://schemas.microsoft.com/office/drawing/2017/decorative" val="1"/>
                </a:ext>
              </a:extLst>
            </p:cNvPr>
            <p:cNvCxnSpPr/>
            <p:nvPr/>
          </p:nvCxnSpPr>
          <p:spPr>
            <a:xfrm flipV="1">
              <a:off x="7387023" y="4427492"/>
              <a:ext cx="1127940" cy="18154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9C1C7E1-ABFC-46A9-8E15-78973A8469FB}"/>
                </a:ext>
                <a:ext uri="{C183D7F6-B498-43B3-948B-1728B52AA6E4}">
                  <adec:decorative xmlns:adec="http://schemas.microsoft.com/office/drawing/2017/decorative" val="1"/>
                </a:ext>
              </a:extLst>
            </p:cNvPr>
            <p:cNvCxnSpPr/>
            <p:nvPr/>
          </p:nvCxnSpPr>
          <p:spPr>
            <a:xfrm>
              <a:off x="7276907" y="4838194"/>
              <a:ext cx="458319" cy="684503"/>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92EFCF-90E7-4FC3-8925-BD4C89D548C1}"/>
                </a:ext>
                <a:ext uri="{C183D7F6-B498-43B3-948B-1728B52AA6E4}">
                  <adec:decorative xmlns:adec="http://schemas.microsoft.com/office/drawing/2017/decorative" val="1"/>
                </a:ext>
              </a:extLst>
            </p:cNvPr>
            <p:cNvCxnSpPr/>
            <p:nvPr/>
          </p:nvCxnSpPr>
          <p:spPr>
            <a:xfrm flipV="1">
              <a:off x="8026883" y="4737006"/>
              <a:ext cx="642837" cy="78866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5CEA1D2-6EA7-4991-BEF1-34E076D1DA27}"/>
                </a:ext>
                <a:ext uri="{C183D7F6-B498-43B3-948B-1728B52AA6E4}">
                  <adec:decorative xmlns:adec="http://schemas.microsoft.com/office/drawing/2017/decorative" val="1"/>
                </a:ext>
              </a:extLst>
            </p:cNvPr>
            <p:cNvCxnSpPr>
              <a:cxnSpLocks/>
            </p:cNvCxnSpPr>
            <p:nvPr/>
          </p:nvCxnSpPr>
          <p:spPr>
            <a:xfrm flipV="1">
              <a:off x="8074501" y="5668526"/>
              <a:ext cx="1531697" cy="50595"/>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B6C752-685F-4CAD-9538-DF183239A7EF}"/>
                </a:ext>
                <a:ext uri="{C183D7F6-B498-43B3-948B-1728B52AA6E4}">
                  <adec:decorative xmlns:adec="http://schemas.microsoft.com/office/drawing/2017/decorative" val="1"/>
                </a:ext>
              </a:extLst>
            </p:cNvPr>
            <p:cNvCxnSpPr/>
            <p:nvPr/>
          </p:nvCxnSpPr>
          <p:spPr>
            <a:xfrm flipH="1" flipV="1">
              <a:off x="9345294" y="4894740"/>
              <a:ext cx="363084" cy="518584"/>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F43B01C-86AD-4484-9B67-6814FEBD6C52}"/>
                </a:ext>
                <a:ext uri="{C183D7F6-B498-43B3-948B-1728B52AA6E4}">
                  <adec:decorative xmlns:adec="http://schemas.microsoft.com/office/drawing/2017/decorative" val="1"/>
                </a:ext>
              </a:extLst>
            </p:cNvPr>
            <p:cNvCxnSpPr/>
            <p:nvPr/>
          </p:nvCxnSpPr>
          <p:spPr>
            <a:xfrm>
              <a:off x="9583383" y="4669298"/>
              <a:ext cx="1168613" cy="52305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E45D4B-CC4F-47A0-8A0F-729D86B80429}"/>
                </a:ext>
                <a:ext uri="{C183D7F6-B498-43B3-948B-1728B52AA6E4}">
                  <adec:decorative xmlns:adec="http://schemas.microsoft.com/office/drawing/2017/decorative" val="1"/>
                </a:ext>
              </a:extLst>
            </p:cNvPr>
            <p:cNvCxnSpPr/>
            <p:nvPr/>
          </p:nvCxnSpPr>
          <p:spPr>
            <a:xfrm flipV="1">
              <a:off x="11034977" y="3915602"/>
              <a:ext cx="404997" cy="1160679"/>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2463261-CC3E-421E-A218-1BCD781CFCF6}"/>
                </a:ext>
                <a:ext uri="{C183D7F6-B498-43B3-948B-1728B52AA6E4}">
                  <adec:decorative xmlns:adec="http://schemas.microsoft.com/office/drawing/2017/decorative" val="1"/>
                </a:ext>
              </a:extLst>
            </p:cNvPr>
            <p:cNvSpPr/>
            <p:nvPr/>
          </p:nvSpPr>
          <p:spPr bwMode="auto">
            <a:xfrm>
              <a:off x="6913824" y="2368027"/>
              <a:ext cx="1369006" cy="1369007"/>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Oval 94">
              <a:extLst>
                <a:ext uri="{FF2B5EF4-FFF2-40B4-BE49-F238E27FC236}">
                  <a16:creationId xmlns:a16="http://schemas.microsoft.com/office/drawing/2014/main" id="{533970B1-3D84-44B5-AD67-4FB3D8371A64}"/>
                </a:ext>
                <a:ext uri="{C183D7F6-B498-43B3-948B-1728B52AA6E4}">
                  <adec:decorative xmlns:adec="http://schemas.microsoft.com/office/drawing/2017/decorative" val="1"/>
                </a:ext>
              </a:extLst>
            </p:cNvPr>
            <p:cNvSpPr/>
            <p:nvPr/>
          </p:nvSpPr>
          <p:spPr bwMode="auto">
            <a:xfrm>
              <a:off x="8369135" y="3693495"/>
              <a:ext cx="1348172" cy="1348174"/>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a:extLst>
                <a:ext uri="{FF2B5EF4-FFF2-40B4-BE49-F238E27FC236}">
                  <a16:creationId xmlns:a16="http://schemas.microsoft.com/office/drawing/2014/main" id="{EA27EC9E-7AE6-4F69-A899-B6850EBBE961}"/>
                </a:ext>
                <a:ext uri="{C183D7F6-B498-43B3-948B-1728B52AA6E4}">
                  <adec:decorative xmlns:adec="http://schemas.microsoft.com/office/drawing/2017/decorative" val="1"/>
                </a:ext>
              </a:extLst>
            </p:cNvPr>
            <p:cNvSpPr/>
            <p:nvPr/>
          </p:nvSpPr>
          <p:spPr bwMode="auto">
            <a:xfrm>
              <a:off x="9526836" y="1934620"/>
              <a:ext cx="1348172" cy="1348174"/>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a:extLst>
                <a:ext uri="{FF2B5EF4-FFF2-40B4-BE49-F238E27FC236}">
                  <a16:creationId xmlns:a16="http://schemas.microsoft.com/office/drawing/2014/main" id="{0B02D08A-0EEC-4136-99BC-1E362700193E}"/>
                </a:ext>
                <a:ext uri="{C183D7F6-B498-43B3-948B-1728B52AA6E4}">
                  <adec:decorative xmlns:adec="http://schemas.microsoft.com/office/drawing/2017/decorative" val="1"/>
                </a:ext>
              </a:extLst>
            </p:cNvPr>
            <p:cNvSpPr/>
            <p:nvPr/>
          </p:nvSpPr>
          <p:spPr bwMode="auto">
            <a:xfrm>
              <a:off x="8397408" y="1365935"/>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a:extLst>
                <a:ext uri="{FF2B5EF4-FFF2-40B4-BE49-F238E27FC236}">
                  <a16:creationId xmlns:a16="http://schemas.microsoft.com/office/drawing/2014/main" id="{3483EC2A-EE09-4D26-AA6D-26932C99279C}"/>
                </a:ext>
                <a:ext uri="{C183D7F6-B498-43B3-948B-1728B52AA6E4}">
                  <adec:decorative xmlns:adec="http://schemas.microsoft.com/office/drawing/2017/decorative" val="1"/>
                </a:ext>
              </a:extLst>
            </p:cNvPr>
            <p:cNvSpPr/>
            <p:nvPr/>
          </p:nvSpPr>
          <p:spPr bwMode="auto">
            <a:xfrm>
              <a:off x="6599844" y="1184394"/>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Oval 98">
              <a:extLst>
                <a:ext uri="{FF2B5EF4-FFF2-40B4-BE49-F238E27FC236}">
                  <a16:creationId xmlns:a16="http://schemas.microsoft.com/office/drawing/2014/main" id="{2722AB81-CFBC-494F-A883-CED6E6BE8481}"/>
                </a:ext>
                <a:ext uri="{C183D7F6-B498-43B3-948B-1728B52AA6E4}">
                  <adec:decorative xmlns:adec="http://schemas.microsoft.com/office/drawing/2017/decorative" val="1"/>
                </a:ext>
              </a:extLst>
            </p:cNvPr>
            <p:cNvSpPr/>
            <p:nvPr/>
          </p:nvSpPr>
          <p:spPr bwMode="auto">
            <a:xfrm>
              <a:off x="7561124" y="541332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Oval 99">
              <a:extLst>
                <a:ext uri="{FF2B5EF4-FFF2-40B4-BE49-F238E27FC236}">
                  <a16:creationId xmlns:a16="http://schemas.microsoft.com/office/drawing/2014/main" id="{38C5BA2E-883A-4871-A9F1-4A82770DAAEF}"/>
                </a:ext>
                <a:ext uri="{C183D7F6-B498-43B3-948B-1728B52AA6E4}">
                  <adec:decorative xmlns:adec="http://schemas.microsoft.com/office/drawing/2017/decorative" val="1"/>
                </a:ext>
              </a:extLst>
            </p:cNvPr>
            <p:cNvSpPr/>
            <p:nvPr/>
          </p:nvSpPr>
          <p:spPr bwMode="auto">
            <a:xfrm>
              <a:off x="9520885" y="5338921"/>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Oval 100">
              <a:extLst>
                <a:ext uri="{FF2B5EF4-FFF2-40B4-BE49-F238E27FC236}">
                  <a16:creationId xmlns:a16="http://schemas.microsoft.com/office/drawing/2014/main" id="{92A4D090-C2F6-45D3-9109-48D50EF2F728}"/>
                </a:ext>
                <a:ext uri="{C183D7F6-B498-43B3-948B-1728B52AA6E4}">
                  <adec:decorative xmlns:adec="http://schemas.microsoft.com/office/drawing/2017/decorative" val="1"/>
                </a:ext>
              </a:extLst>
            </p:cNvPr>
            <p:cNvSpPr/>
            <p:nvPr/>
          </p:nvSpPr>
          <p:spPr bwMode="auto">
            <a:xfrm>
              <a:off x="10613116" y="4993276"/>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Oval 101">
              <a:extLst>
                <a:ext uri="{FF2B5EF4-FFF2-40B4-BE49-F238E27FC236}">
                  <a16:creationId xmlns:a16="http://schemas.microsoft.com/office/drawing/2014/main" id="{E9E5AF25-17F5-4B85-9D11-9F39B885E45A}"/>
                </a:ext>
                <a:ext uri="{C183D7F6-B498-43B3-948B-1728B52AA6E4}">
                  <adec:decorative xmlns:adec="http://schemas.microsoft.com/office/drawing/2017/decorative" val="1"/>
                </a:ext>
              </a:extLst>
            </p:cNvPr>
            <p:cNvSpPr/>
            <p:nvPr/>
          </p:nvSpPr>
          <p:spPr bwMode="auto">
            <a:xfrm>
              <a:off x="11209826" y="339365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102">
              <a:extLst>
                <a:ext uri="{FF2B5EF4-FFF2-40B4-BE49-F238E27FC236}">
                  <a16:creationId xmlns:a16="http://schemas.microsoft.com/office/drawing/2014/main" id="{F88F0CC3-CDDF-4CAA-999A-2744BEF2D8B2}"/>
                </a:ext>
                <a:ext uri="{C183D7F6-B498-43B3-948B-1728B52AA6E4}">
                  <adec:decorative xmlns:adec="http://schemas.microsoft.com/office/drawing/2017/decorative" val="1"/>
                </a:ext>
              </a:extLst>
            </p:cNvPr>
            <p:cNvSpPr/>
            <p:nvPr/>
          </p:nvSpPr>
          <p:spPr bwMode="auto">
            <a:xfrm>
              <a:off x="11034977" y="1272470"/>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4" name="Oval 103">
              <a:extLst>
                <a:ext uri="{FF2B5EF4-FFF2-40B4-BE49-F238E27FC236}">
                  <a16:creationId xmlns:a16="http://schemas.microsoft.com/office/drawing/2014/main" id="{24E5AC7B-B2D6-4DB2-9321-BD2EAB224A7B}"/>
                </a:ext>
                <a:ext uri="{C183D7F6-B498-43B3-948B-1728B52AA6E4}">
                  <adec:decorative xmlns:adec="http://schemas.microsoft.com/office/drawing/2017/decorative" val="1"/>
                </a:ext>
              </a:extLst>
            </p:cNvPr>
            <p:cNvSpPr/>
            <p:nvPr/>
          </p:nvSpPr>
          <p:spPr bwMode="auto">
            <a:xfrm>
              <a:off x="9763443" y="657907"/>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Oval 104">
              <a:extLst>
                <a:ext uri="{FF2B5EF4-FFF2-40B4-BE49-F238E27FC236}">
                  <a16:creationId xmlns:a16="http://schemas.microsoft.com/office/drawing/2014/main" id="{DE9D15F2-720D-49E7-B7C1-1FB37AF6DF77}"/>
                </a:ext>
                <a:ext uri="{C183D7F6-B498-43B3-948B-1728B52AA6E4}">
                  <adec:decorative xmlns:adec="http://schemas.microsoft.com/office/drawing/2017/decorative" val="1"/>
                </a:ext>
              </a:extLst>
            </p:cNvPr>
            <p:cNvSpPr/>
            <p:nvPr/>
          </p:nvSpPr>
          <p:spPr bwMode="auto">
            <a:xfrm>
              <a:off x="6849836" y="432109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6" name="Straight Connector 135">
              <a:extLst>
                <a:ext uri="{FF2B5EF4-FFF2-40B4-BE49-F238E27FC236}">
                  <a16:creationId xmlns:a16="http://schemas.microsoft.com/office/drawing/2014/main" id="{4A9AD73E-489C-495B-9027-10FDD4C7E7DA}"/>
                </a:ext>
                <a:ext uri="{C183D7F6-B498-43B3-948B-1728B52AA6E4}">
                  <adec:decorative xmlns:adec="http://schemas.microsoft.com/office/drawing/2017/decorative" val="1"/>
                </a:ext>
              </a:extLst>
            </p:cNvPr>
            <p:cNvCxnSpPr>
              <a:cxnSpLocks/>
              <a:stCxn id="100" idx="6"/>
              <a:endCxn id="101" idx="3"/>
            </p:cNvCxnSpPr>
            <p:nvPr/>
          </p:nvCxnSpPr>
          <p:spPr>
            <a:xfrm flipV="1">
              <a:off x="10126522" y="5510219"/>
              <a:ext cx="575287" cy="13152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8" name="AutoShape 175">
              <a:extLst>
                <a:ext uri="{FF2B5EF4-FFF2-40B4-BE49-F238E27FC236}">
                  <a16:creationId xmlns:a16="http://schemas.microsoft.com/office/drawing/2014/main" id="{5D2BBD6B-3DD0-4F56-9C85-88CBB409F521}"/>
                </a:ext>
                <a:ext uri="{C183D7F6-B498-43B3-948B-1728B52AA6E4}">
                  <adec:decorative xmlns:adec="http://schemas.microsoft.com/office/drawing/2017/decorative" val="1"/>
                </a:ext>
              </a:extLst>
            </p:cNvPr>
            <p:cNvSpPr>
              <a:spLocks noChangeAspect="1" noChangeArrowheads="1" noTextEdit="1"/>
            </p:cNvSpPr>
            <p:nvPr/>
          </p:nvSpPr>
          <p:spPr bwMode="auto">
            <a:xfrm>
              <a:off x="7090200" y="2566032"/>
              <a:ext cx="1019026" cy="101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6" name="Graphic 65" descr="Azure Database for MySQL logo">
            <a:extLst>
              <a:ext uri="{FF2B5EF4-FFF2-40B4-BE49-F238E27FC236}">
                <a16:creationId xmlns:a16="http://schemas.microsoft.com/office/drawing/2014/main" id="{DE848F3F-92EC-4E26-9320-96A01A1446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2782" y="2107301"/>
            <a:ext cx="914302" cy="914302"/>
          </a:xfrm>
          <a:prstGeom prst="rect">
            <a:avLst/>
          </a:prstGeom>
        </p:spPr>
      </p:pic>
      <p:pic>
        <p:nvPicPr>
          <p:cNvPr id="67" name="Graphic 66" descr="Azure Database for MariaDB logo">
            <a:extLst>
              <a:ext uri="{FF2B5EF4-FFF2-40B4-BE49-F238E27FC236}">
                <a16:creationId xmlns:a16="http://schemas.microsoft.com/office/drawing/2014/main" id="{19BC9971-D609-4967-82E1-60119E8FD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2580" y="3867639"/>
            <a:ext cx="941228" cy="941228"/>
          </a:xfrm>
          <a:prstGeom prst="rect">
            <a:avLst/>
          </a:prstGeom>
        </p:spPr>
      </p:pic>
      <p:pic>
        <p:nvPicPr>
          <p:cNvPr id="68" name="Graphic 67" descr="Virtual Machines icon">
            <a:extLst>
              <a:ext uri="{FF2B5EF4-FFF2-40B4-BE49-F238E27FC236}">
                <a16:creationId xmlns:a16="http://schemas.microsoft.com/office/drawing/2014/main" id="{6A2E5E9C-5242-4618-B002-2B20CC139F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8990" y="5563911"/>
            <a:ext cx="375891" cy="375891"/>
          </a:xfrm>
          <a:prstGeom prst="rect">
            <a:avLst/>
          </a:prstGeom>
        </p:spPr>
      </p:pic>
      <p:grpSp>
        <p:nvGrpSpPr>
          <p:cNvPr id="72" name="Group 13" descr="light bulb">
            <a:extLst>
              <a:ext uri="{FF2B5EF4-FFF2-40B4-BE49-F238E27FC236}">
                <a16:creationId xmlns:a16="http://schemas.microsoft.com/office/drawing/2014/main" id="{0D6A210B-A3C4-4C38-8CE9-E4D2B5555620}"/>
              </a:ext>
            </a:extLst>
          </p:cNvPr>
          <p:cNvGrpSpPr>
            <a:grpSpLocks noChangeAspect="1"/>
          </p:cNvGrpSpPr>
          <p:nvPr/>
        </p:nvGrpSpPr>
        <p:grpSpPr bwMode="auto">
          <a:xfrm>
            <a:off x="7274552" y="2589121"/>
            <a:ext cx="650523" cy="902060"/>
            <a:chOff x="1057" y="999"/>
            <a:chExt cx="225" cy="312"/>
          </a:xfrm>
        </p:grpSpPr>
        <p:sp>
          <p:nvSpPr>
            <p:cNvPr id="106" name="AutoShape 12">
              <a:extLst>
                <a:ext uri="{FF2B5EF4-FFF2-40B4-BE49-F238E27FC236}">
                  <a16:creationId xmlns:a16="http://schemas.microsoft.com/office/drawing/2014/main" id="{6BDDFE10-D44A-4933-8FB3-75E604949ED7}"/>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4">
              <a:extLst>
                <a:ext uri="{FF2B5EF4-FFF2-40B4-BE49-F238E27FC236}">
                  <a16:creationId xmlns:a16="http://schemas.microsoft.com/office/drawing/2014/main" id="{ECBF7B7F-AB33-41C6-8FC4-CB332022E80A}"/>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
              <a:extLst>
                <a:ext uri="{FF2B5EF4-FFF2-40B4-BE49-F238E27FC236}">
                  <a16:creationId xmlns:a16="http://schemas.microsoft.com/office/drawing/2014/main" id="{73CC410D-F4B8-4B17-927F-10290B026277}"/>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E4EC37D1-9A9B-417D-B7A4-466DDB3B0547}"/>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
              <a:extLst>
                <a:ext uri="{FF2B5EF4-FFF2-40B4-BE49-F238E27FC236}">
                  <a16:creationId xmlns:a16="http://schemas.microsoft.com/office/drawing/2014/main" id="{1BF4C221-0659-45E9-ADB7-207C7F7365F0}"/>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30" name="Graphic 129" descr="Azure Data Factory icon">
            <a:extLst>
              <a:ext uri="{FF2B5EF4-FFF2-40B4-BE49-F238E27FC236}">
                <a16:creationId xmlns:a16="http://schemas.microsoft.com/office/drawing/2014/main" id="{5EE51255-EE90-4309-B447-55465A4EE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77908" y="1398196"/>
            <a:ext cx="354631" cy="354631"/>
          </a:xfrm>
          <a:prstGeom prst="rect">
            <a:avLst/>
          </a:prstGeom>
        </p:spPr>
      </p:pic>
      <p:pic>
        <p:nvPicPr>
          <p:cNvPr id="6" name="Graphic 5" descr="Azure Functions icon">
            <a:extLst>
              <a:ext uri="{FF2B5EF4-FFF2-40B4-BE49-F238E27FC236}">
                <a16:creationId xmlns:a16="http://schemas.microsoft.com/office/drawing/2014/main" id="{BA7F3D42-7687-47FB-B16F-2BE11DFCB3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39586" y="743718"/>
            <a:ext cx="473929" cy="473929"/>
          </a:xfrm>
          <a:prstGeom prst="rect">
            <a:avLst/>
          </a:prstGeom>
        </p:spPr>
      </p:pic>
      <p:pic>
        <p:nvPicPr>
          <p:cNvPr id="131" name="Graphic 130" descr="Azure Stream icon">
            <a:extLst>
              <a:ext uri="{FF2B5EF4-FFF2-40B4-BE49-F238E27FC236}">
                <a16:creationId xmlns:a16="http://schemas.microsoft.com/office/drawing/2014/main" id="{AEFB8A0C-98DA-4BF1-ABF1-6AF44B177E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73768" y="1448928"/>
            <a:ext cx="453215" cy="453215"/>
          </a:xfrm>
          <a:prstGeom prst="rect">
            <a:avLst/>
          </a:prstGeom>
        </p:spPr>
      </p:pic>
      <p:pic>
        <p:nvPicPr>
          <p:cNvPr id="132" name="Graphic 131" descr="Azure cloud icon">
            <a:extLst>
              <a:ext uri="{FF2B5EF4-FFF2-40B4-BE49-F238E27FC236}">
                <a16:creationId xmlns:a16="http://schemas.microsoft.com/office/drawing/2014/main" id="{8EB4358A-D0ED-48BF-A347-DDC3EC837C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30066" y="3480240"/>
            <a:ext cx="420059" cy="420059"/>
          </a:xfrm>
          <a:prstGeom prst="rect">
            <a:avLst/>
          </a:prstGeom>
        </p:spPr>
      </p:pic>
      <p:pic>
        <p:nvPicPr>
          <p:cNvPr id="8" name="Graphic 7" descr="notebook">
            <a:extLst>
              <a:ext uri="{FF2B5EF4-FFF2-40B4-BE49-F238E27FC236}">
                <a16:creationId xmlns:a16="http://schemas.microsoft.com/office/drawing/2014/main" id="{41DBD4B0-3817-4B3D-A831-25303F7220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73877" y="4445601"/>
            <a:ext cx="356620" cy="356620"/>
          </a:xfrm>
          <a:prstGeom prst="rect">
            <a:avLst/>
          </a:prstGeom>
        </p:spPr>
      </p:pic>
      <p:pic>
        <p:nvPicPr>
          <p:cNvPr id="10" name="Graphic 9" descr="developer symbol">
            <a:extLst>
              <a:ext uri="{FF2B5EF4-FFF2-40B4-BE49-F238E27FC236}">
                <a16:creationId xmlns:a16="http://schemas.microsoft.com/office/drawing/2014/main" id="{848B68DB-2479-4141-99FB-4299A9511CA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35818" y="5452370"/>
            <a:ext cx="385861" cy="385861"/>
          </a:xfrm>
          <a:prstGeom prst="rect">
            <a:avLst/>
          </a:prstGeom>
        </p:spPr>
      </p:pic>
      <p:pic>
        <p:nvPicPr>
          <p:cNvPr id="12" name="Graphic 11" descr="test beaker">
            <a:extLst>
              <a:ext uri="{FF2B5EF4-FFF2-40B4-BE49-F238E27FC236}">
                <a16:creationId xmlns:a16="http://schemas.microsoft.com/office/drawing/2014/main" id="{11F7160C-FAA5-432D-8EA1-A3A7F0F208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757363" y="5127040"/>
            <a:ext cx="338107" cy="338107"/>
          </a:xfrm>
          <a:prstGeom prst="rect">
            <a:avLst/>
          </a:prstGeom>
        </p:spPr>
      </p:pic>
      <p:grpSp>
        <p:nvGrpSpPr>
          <p:cNvPr id="133" name="Group 119" descr="five lines intersecting with dot in the middle">
            <a:extLst>
              <a:ext uri="{FF2B5EF4-FFF2-40B4-BE49-F238E27FC236}">
                <a16:creationId xmlns:a16="http://schemas.microsoft.com/office/drawing/2014/main" id="{FFD84C9B-6289-44EA-BD9E-B228A7239D24}"/>
              </a:ext>
            </a:extLst>
          </p:cNvPr>
          <p:cNvGrpSpPr>
            <a:grpSpLocks noChangeAspect="1"/>
          </p:cNvGrpSpPr>
          <p:nvPr/>
        </p:nvGrpSpPr>
        <p:grpSpPr bwMode="auto">
          <a:xfrm>
            <a:off x="6718376" y="1297839"/>
            <a:ext cx="385657" cy="385657"/>
            <a:chOff x="1614" y="999"/>
            <a:chExt cx="312" cy="312"/>
          </a:xfrm>
        </p:grpSpPr>
        <p:sp>
          <p:nvSpPr>
            <p:cNvPr id="134" name="Line 120">
              <a:extLst>
                <a:ext uri="{FF2B5EF4-FFF2-40B4-BE49-F238E27FC236}">
                  <a16:creationId xmlns:a16="http://schemas.microsoft.com/office/drawing/2014/main" id="{461DDDEC-6EB4-41C6-B1DC-908C11AA3AA2}"/>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Line 121">
              <a:extLst>
                <a:ext uri="{FF2B5EF4-FFF2-40B4-BE49-F238E27FC236}">
                  <a16:creationId xmlns:a16="http://schemas.microsoft.com/office/drawing/2014/main" id="{673B0F94-812A-4C64-AF08-3558DB0F013A}"/>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Line 122">
              <a:extLst>
                <a:ext uri="{FF2B5EF4-FFF2-40B4-BE49-F238E27FC236}">
                  <a16:creationId xmlns:a16="http://schemas.microsoft.com/office/drawing/2014/main" id="{E1D0614E-E6C2-46C7-BD91-898903169FFB}"/>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Oval 123">
              <a:extLst>
                <a:ext uri="{FF2B5EF4-FFF2-40B4-BE49-F238E27FC236}">
                  <a16:creationId xmlns:a16="http://schemas.microsoft.com/office/drawing/2014/main" id="{38F71A78-8730-4245-B870-E5A3710237A7}"/>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Oval 124">
              <a:extLst>
                <a:ext uri="{FF2B5EF4-FFF2-40B4-BE49-F238E27FC236}">
                  <a16:creationId xmlns:a16="http://schemas.microsoft.com/office/drawing/2014/main" id="{C9C1AA38-DA02-4C20-A69C-B1689401D1C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Oval 125">
              <a:extLst>
                <a:ext uri="{FF2B5EF4-FFF2-40B4-BE49-F238E27FC236}">
                  <a16:creationId xmlns:a16="http://schemas.microsoft.com/office/drawing/2014/main" id="{E455459D-5507-4655-93AB-B16A430F323B}"/>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Oval 126">
              <a:extLst>
                <a:ext uri="{FF2B5EF4-FFF2-40B4-BE49-F238E27FC236}">
                  <a16:creationId xmlns:a16="http://schemas.microsoft.com/office/drawing/2014/main" id="{5E7BCE40-771A-40F5-AF40-2E6EDD333610}"/>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Line 127">
              <a:extLst>
                <a:ext uri="{FF2B5EF4-FFF2-40B4-BE49-F238E27FC236}">
                  <a16:creationId xmlns:a16="http://schemas.microsoft.com/office/drawing/2014/main" id="{C68BBBAE-0CBF-4D7A-8604-16783D580B3F}"/>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Oval 128">
              <a:extLst>
                <a:ext uri="{FF2B5EF4-FFF2-40B4-BE49-F238E27FC236}">
                  <a16:creationId xmlns:a16="http://schemas.microsoft.com/office/drawing/2014/main" id="{AEA9F54D-A286-4450-856B-7A245CDFFEF7}"/>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Oval 129">
              <a:extLst>
                <a:ext uri="{FF2B5EF4-FFF2-40B4-BE49-F238E27FC236}">
                  <a16:creationId xmlns:a16="http://schemas.microsoft.com/office/drawing/2014/main" id="{632EF223-ACA8-4762-92F1-4740497E38F3}"/>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Oval 130">
              <a:extLst>
                <a:ext uri="{FF2B5EF4-FFF2-40B4-BE49-F238E27FC236}">
                  <a16:creationId xmlns:a16="http://schemas.microsoft.com/office/drawing/2014/main" id="{95CD201D-2F10-4CAD-A60A-C62EB5759A53}"/>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Oval 131">
              <a:extLst>
                <a:ext uri="{FF2B5EF4-FFF2-40B4-BE49-F238E27FC236}">
                  <a16:creationId xmlns:a16="http://schemas.microsoft.com/office/drawing/2014/main" id="{47525B06-45CA-4BE9-8A30-78393620271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Oval 132">
              <a:extLst>
                <a:ext uri="{FF2B5EF4-FFF2-40B4-BE49-F238E27FC236}">
                  <a16:creationId xmlns:a16="http://schemas.microsoft.com/office/drawing/2014/main" id="{3DA5C811-65A2-4360-92C7-ADFCEED9EB5A}"/>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71" name="Straight Connector 70">
            <a:extLst>
              <a:ext uri="{FF2B5EF4-FFF2-40B4-BE49-F238E27FC236}">
                <a16:creationId xmlns:a16="http://schemas.microsoft.com/office/drawing/2014/main" id="{72ABCA0D-3FA1-C443-8594-C7419D62BD07}"/>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9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ine 13">
            <a:extLst>
              <a:ext uri="{FF2B5EF4-FFF2-40B4-BE49-F238E27FC236}">
                <a16:creationId xmlns:a16="http://schemas.microsoft.com/office/drawing/2014/main" id="{37D88EFF-A36F-3140-AF4E-B0D1B087DA8F}"/>
              </a:ext>
              <a:ext uri="{C183D7F6-B498-43B3-948B-1728B52AA6E4}">
                <adec:decorative xmlns:adec="http://schemas.microsoft.com/office/drawing/2017/decorative" val="1"/>
              </a:ext>
            </a:extLst>
          </p:cNvPr>
          <p:cNvSpPr>
            <a:spLocks noChangeShapeType="1"/>
          </p:cNvSpPr>
          <p:nvPr/>
        </p:nvSpPr>
        <p:spPr bwMode="auto">
          <a:xfrm>
            <a:off x="9387533" y="1813560"/>
            <a:ext cx="0" cy="115824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586390" y="1731186"/>
            <a:ext cx="5082890" cy="1239122"/>
          </a:xfrm>
        </p:spPr>
        <p:txBody>
          <a:bodyPr/>
          <a:lstStyle/>
          <a:p>
            <a:r>
              <a:rPr lang="en-US" sz="1400" dirty="0"/>
              <a:t>Deploy the power of Azure by integrating with Azure Cognitive Services, Azure Kubernetes Service, or Azure App Service</a:t>
            </a:r>
            <a:endParaRPr lang="en-US" dirty="0">
              <a:latin typeface="Segoe UI" panose="020B0502040204020203" pitchFamily="34" charset="0"/>
            </a:endParaRPr>
          </a:p>
          <a:p>
            <a:r>
              <a:rPr lang="en-US" sz="1400" dirty="0"/>
              <a:t>Accelerate time to market with LAMP stack</a:t>
            </a:r>
          </a:p>
          <a:p>
            <a:r>
              <a:rPr lang="en-US" sz="1400" dirty="0"/>
              <a:t>Best-in-industry protection from intellectual property risks with the Azure IP advantage </a:t>
            </a:r>
          </a:p>
          <a:p>
            <a:endParaRPr lang="en-US" sz="1400" dirty="0"/>
          </a:p>
          <a:p>
            <a:endParaRPr lang="en-US" sz="1400" dirty="0"/>
          </a:p>
          <a:p>
            <a:endParaRPr lang="en-US" sz="1400" dirty="0"/>
          </a:p>
          <a:p>
            <a:endParaRPr lang="en-US" sz="1400" dirty="0"/>
          </a:p>
        </p:txBody>
      </p:sp>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5172457" cy="553998"/>
          </a:xfrm>
        </p:spPr>
        <p:txBody>
          <a:bodyPr/>
          <a:lstStyle/>
          <a:p>
            <a:pPr marL="0" marR="0">
              <a:spcBef>
                <a:spcPts val="0"/>
              </a:spcBef>
              <a:spcAft>
                <a:spcPts val="800"/>
              </a:spcAft>
            </a:pPr>
            <a:r>
              <a:rPr lang="en-US" sz="3200" b="1" dirty="0">
                <a:effectLst/>
                <a:ea typeface="Calibri" panose="020F0502020204030204" pitchFamily="34" charset="0"/>
              </a:rPr>
              <a:t>Build apps faster on Azure Database for MySQL</a:t>
            </a:r>
            <a:endParaRPr lang="en-US" sz="3200" dirty="0">
              <a:effectLst/>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510C3F91-28DF-4BE2-8B25-2945847F24CF}"/>
              </a:ext>
            </a:extLst>
          </p:cNvPr>
          <p:cNvSpPr txBox="1"/>
          <p:nvPr/>
        </p:nvSpPr>
        <p:spPr>
          <a:xfrm>
            <a:off x="7882108" y="4577666"/>
            <a:ext cx="3019097" cy="1169551"/>
          </a:xfrm>
          <a:prstGeom prst="rect">
            <a:avLst/>
          </a:prstGeom>
          <a:noFill/>
        </p:spPr>
        <p:txBody>
          <a:bodyPr wrap="square" lIns="0" tIns="0" rIns="0" bIns="0" rtlCol="0">
            <a:spAutoFit/>
          </a:bodyPr>
          <a:lstStyle/>
          <a:p>
            <a:pPr algn="ctr"/>
            <a:r>
              <a:rPr lang="en-US" sz="4000" dirty="0">
                <a:solidFill>
                  <a:schemeClr val="accent1"/>
                </a:solidFill>
                <a:latin typeface="+mj-lt"/>
              </a:rPr>
              <a:t>28%</a:t>
            </a:r>
            <a:br>
              <a:rPr lang="en-US" dirty="0">
                <a:solidFill>
                  <a:schemeClr val="accent1"/>
                </a:solidFill>
                <a:latin typeface="+mj-lt"/>
              </a:rPr>
            </a:br>
            <a:r>
              <a:rPr lang="en-US" dirty="0">
                <a:solidFill>
                  <a:schemeClr val="accent1"/>
                </a:solidFill>
                <a:latin typeface="+mj-lt"/>
              </a:rPr>
              <a:t>AKS attach rate to Azure Database for MySQL</a:t>
            </a:r>
          </a:p>
        </p:txBody>
      </p:sp>
      <p:grpSp>
        <p:nvGrpSpPr>
          <p:cNvPr id="6" name="Group 5" descr="computer app window">
            <a:extLst>
              <a:ext uri="{FF2B5EF4-FFF2-40B4-BE49-F238E27FC236}">
                <a16:creationId xmlns:a16="http://schemas.microsoft.com/office/drawing/2014/main" id="{5299820B-32CD-774D-A755-DB2FD2A63275}"/>
              </a:ext>
            </a:extLst>
          </p:cNvPr>
          <p:cNvGrpSpPr>
            <a:grpSpLocks noChangeAspect="1"/>
          </p:cNvGrpSpPr>
          <p:nvPr/>
        </p:nvGrpSpPr>
        <p:grpSpPr>
          <a:xfrm>
            <a:off x="8569437" y="2972911"/>
            <a:ext cx="1644439" cy="1233329"/>
            <a:chOff x="11134725" y="2487613"/>
            <a:chExt cx="495300" cy="371475"/>
          </a:xfrm>
        </p:grpSpPr>
        <p:sp>
          <p:nvSpPr>
            <p:cNvPr id="7" name="Rectangle 225">
              <a:extLst>
                <a:ext uri="{FF2B5EF4-FFF2-40B4-BE49-F238E27FC236}">
                  <a16:creationId xmlns:a16="http://schemas.microsoft.com/office/drawing/2014/main" id="{EF9BC3D9-C222-9844-9953-12EDD7659D5E}"/>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226">
              <a:extLst>
                <a:ext uri="{FF2B5EF4-FFF2-40B4-BE49-F238E27FC236}">
                  <a16:creationId xmlns:a16="http://schemas.microsoft.com/office/drawing/2014/main" id="{9A718C72-6BF7-4D4E-B9AE-96436DA27E2E}"/>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227">
              <a:extLst>
                <a:ext uri="{FF2B5EF4-FFF2-40B4-BE49-F238E27FC236}">
                  <a16:creationId xmlns:a16="http://schemas.microsoft.com/office/drawing/2014/main" id="{98BFEF49-2C26-3443-8D0F-D78618F266C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228">
              <a:extLst>
                <a:ext uri="{FF2B5EF4-FFF2-40B4-BE49-F238E27FC236}">
                  <a16:creationId xmlns:a16="http://schemas.microsoft.com/office/drawing/2014/main" id="{A02C85B3-F292-B242-9170-32CF32C8FE13}"/>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Oval 229">
              <a:extLst>
                <a:ext uri="{FF2B5EF4-FFF2-40B4-BE49-F238E27FC236}">
                  <a16:creationId xmlns:a16="http://schemas.microsoft.com/office/drawing/2014/main" id="{69FE2D54-F36F-974A-831F-8D82E26A17C8}"/>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Rectangle 230">
              <a:extLst>
                <a:ext uri="{FF2B5EF4-FFF2-40B4-BE49-F238E27FC236}">
                  <a16:creationId xmlns:a16="http://schemas.microsoft.com/office/drawing/2014/main" id="{1B2FBCEA-BC82-B249-B22F-2F7BFCF6835A}"/>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Rectangle 231">
              <a:extLst>
                <a:ext uri="{FF2B5EF4-FFF2-40B4-BE49-F238E27FC236}">
                  <a16:creationId xmlns:a16="http://schemas.microsoft.com/office/drawing/2014/main" id="{1BF4C997-1A4A-654B-8770-808507977908}"/>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Rectangle 232">
              <a:extLst>
                <a:ext uri="{FF2B5EF4-FFF2-40B4-BE49-F238E27FC236}">
                  <a16:creationId xmlns:a16="http://schemas.microsoft.com/office/drawing/2014/main" id="{3B3ACFC0-3542-364E-BE64-3F50A09C7C93}"/>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Rectangle 233">
              <a:extLst>
                <a:ext uri="{FF2B5EF4-FFF2-40B4-BE49-F238E27FC236}">
                  <a16:creationId xmlns:a16="http://schemas.microsoft.com/office/drawing/2014/main" id="{D26E15C5-D262-2A42-B9A0-1E0DC194C760}"/>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Rectangle 234">
              <a:extLst>
                <a:ext uri="{FF2B5EF4-FFF2-40B4-BE49-F238E27FC236}">
                  <a16:creationId xmlns:a16="http://schemas.microsoft.com/office/drawing/2014/main" id="{E9E07DC0-F2D9-934D-B3D1-4A9F6ADCCFA5}"/>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Rectangle 235">
              <a:extLst>
                <a:ext uri="{FF2B5EF4-FFF2-40B4-BE49-F238E27FC236}">
                  <a16:creationId xmlns:a16="http://schemas.microsoft.com/office/drawing/2014/main" id="{884673F6-4FD9-0C45-8695-9700FC172890}"/>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 name="Group 18" descr="developer symbol">
            <a:extLst>
              <a:ext uri="{FF2B5EF4-FFF2-40B4-BE49-F238E27FC236}">
                <a16:creationId xmlns:a16="http://schemas.microsoft.com/office/drawing/2014/main" id="{9A7591F3-738C-1A4F-852F-EF837E2AB921}"/>
              </a:ext>
            </a:extLst>
          </p:cNvPr>
          <p:cNvGrpSpPr>
            <a:grpSpLocks noChangeAspect="1"/>
          </p:cNvGrpSpPr>
          <p:nvPr/>
        </p:nvGrpSpPr>
        <p:grpSpPr bwMode="auto">
          <a:xfrm>
            <a:off x="8912860" y="1115695"/>
            <a:ext cx="957592" cy="423545"/>
            <a:chOff x="2204" y="1874"/>
            <a:chExt cx="312" cy="138"/>
          </a:xfrm>
        </p:grpSpPr>
        <p:sp>
          <p:nvSpPr>
            <p:cNvPr id="19" name="Freeform 19">
              <a:extLst>
                <a:ext uri="{FF2B5EF4-FFF2-40B4-BE49-F238E27FC236}">
                  <a16:creationId xmlns:a16="http://schemas.microsoft.com/office/drawing/2014/main" id="{3845D64F-EBB9-A14E-BD55-3F678F4B187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20">
              <a:extLst>
                <a:ext uri="{FF2B5EF4-FFF2-40B4-BE49-F238E27FC236}">
                  <a16:creationId xmlns:a16="http://schemas.microsoft.com/office/drawing/2014/main" id="{F10A18D6-32A5-E74D-B4C8-74A590925F20}"/>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21">
              <a:extLst>
                <a:ext uri="{FF2B5EF4-FFF2-40B4-BE49-F238E27FC236}">
                  <a16:creationId xmlns:a16="http://schemas.microsoft.com/office/drawing/2014/main" id="{C661C254-75C4-9847-8AA0-415975C46417}"/>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22">
              <a:extLst>
                <a:ext uri="{FF2B5EF4-FFF2-40B4-BE49-F238E27FC236}">
                  <a16:creationId xmlns:a16="http://schemas.microsoft.com/office/drawing/2014/main" id="{5CCAD2B2-4C61-DF4A-B943-1F0D36E8F1E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Oval 23">
              <a:extLst>
                <a:ext uri="{FF2B5EF4-FFF2-40B4-BE49-F238E27FC236}">
                  <a16:creationId xmlns:a16="http://schemas.microsoft.com/office/drawing/2014/main" id="{42D1540A-1F4F-E147-9129-7E55AC7DA984}"/>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Oval 24">
              <a:extLst>
                <a:ext uri="{FF2B5EF4-FFF2-40B4-BE49-F238E27FC236}">
                  <a16:creationId xmlns:a16="http://schemas.microsoft.com/office/drawing/2014/main" id="{40E5A602-F287-4D42-BA22-F9CDA55EDF55}"/>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Oval 25">
              <a:extLst>
                <a:ext uri="{FF2B5EF4-FFF2-40B4-BE49-F238E27FC236}">
                  <a16:creationId xmlns:a16="http://schemas.microsoft.com/office/drawing/2014/main" id="{F3C0A38F-DE3A-2D44-964C-A81BD0991509}"/>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 name="Oval 3">
            <a:extLst>
              <a:ext uri="{FF2B5EF4-FFF2-40B4-BE49-F238E27FC236}">
                <a16:creationId xmlns:a16="http://schemas.microsoft.com/office/drawing/2014/main" id="{03304094-3722-934F-9DFC-4C31A9A63317}"/>
              </a:ext>
              <a:ext uri="{C183D7F6-B498-43B3-948B-1728B52AA6E4}">
                <adec:decorative xmlns:adec="http://schemas.microsoft.com/office/drawing/2017/decorative" val="1"/>
              </a:ext>
            </a:extLst>
          </p:cNvPr>
          <p:cNvSpPr/>
          <p:nvPr/>
        </p:nvSpPr>
        <p:spPr bwMode="auto">
          <a:xfrm>
            <a:off x="9296400" y="1889760"/>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A105C895-63F7-2E48-AA7C-1FF05F514E1F}"/>
              </a:ext>
              <a:ext uri="{C183D7F6-B498-43B3-948B-1728B52AA6E4}">
                <adec:decorative xmlns:adec="http://schemas.microsoft.com/office/drawing/2017/decorative" val="1"/>
              </a:ext>
            </a:extLst>
          </p:cNvPr>
          <p:cNvSpPr/>
          <p:nvPr/>
        </p:nvSpPr>
        <p:spPr bwMode="auto">
          <a:xfrm>
            <a:off x="9250680" y="2316480"/>
            <a:ext cx="274320" cy="2743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2A0AE97-3B84-4A57-93F4-4A0C784F10D7}"/>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83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3C9752-0889-4ED0-BF33-CACAC55AE31F}"/>
              </a:ext>
            </a:extLst>
          </p:cNvPr>
          <p:cNvSpPr>
            <a:spLocks noGrp="1"/>
          </p:cNvSpPr>
          <p:nvPr>
            <p:ph type="title"/>
          </p:nvPr>
        </p:nvSpPr>
        <p:spPr>
          <a:xfrm>
            <a:off x="588263" y="457200"/>
            <a:ext cx="8645678" cy="984885"/>
          </a:xfrm>
        </p:spPr>
        <p:txBody>
          <a:bodyPr/>
          <a:lstStyle/>
          <a:p>
            <a:r>
              <a:rPr lang="en-US" sz="3200" dirty="0"/>
              <a:t>Optimize cost and ensure business continuity with Azure Databases for MySQL and MariaDB</a:t>
            </a:r>
          </a:p>
        </p:txBody>
      </p:sp>
      <p:grpSp>
        <p:nvGrpSpPr>
          <p:cNvPr id="95" name="Group 94">
            <a:extLst>
              <a:ext uri="{FF2B5EF4-FFF2-40B4-BE49-F238E27FC236}">
                <a16:creationId xmlns:a16="http://schemas.microsoft.com/office/drawing/2014/main" id="{A3781B91-273B-4A08-89F7-7300D7A58679}"/>
              </a:ext>
              <a:ext uri="{C183D7F6-B498-43B3-948B-1728B52AA6E4}">
                <adec:decorative xmlns:adec="http://schemas.microsoft.com/office/drawing/2017/decorative" val="1"/>
              </a:ext>
            </a:extLst>
          </p:cNvPr>
          <p:cNvGrpSpPr/>
          <p:nvPr/>
        </p:nvGrpSpPr>
        <p:grpSpPr>
          <a:xfrm>
            <a:off x="3628224" y="2237424"/>
            <a:ext cx="535256" cy="607179"/>
            <a:chOff x="4904392" y="874870"/>
            <a:chExt cx="540296" cy="563298"/>
          </a:xfrm>
        </p:grpSpPr>
        <p:sp>
          <p:nvSpPr>
            <p:cNvPr id="104" name="Rectangle 103">
              <a:extLst>
                <a:ext uri="{FF2B5EF4-FFF2-40B4-BE49-F238E27FC236}">
                  <a16:creationId xmlns:a16="http://schemas.microsoft.com/office/drawing/2014/main" id="{C1126F2C-270F-4D6C-8676-C3CF3003461A}"/>
                </a:ext>
                <a:ext uri="{C183D7F6-B498-43B3-948B-1728B52AA6E4}">
                  <adec:decorative xmlns:adec="http://schemas.microsoft.com/office/drawing/2017/decorative" val="1"/>
                </a:ext>
              </a:extLst>
            </p:cNvPr>
            <p:cNvSpPr/>
            <p:nvPr/>
          </p:nvSpPr>
          <p:spPr bwMode="auto">
            <a:xfrm>
              <a:off x="4962119" y="923488"/>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BAEB51A3-BA82-4D6C-945C-92EE4FB3FC78}"/>
                </a:ext>
                <a:ext uri="{C183D7F6-B498-43B3-948B-1728B52AA6E4}">
                  <adec:decorative xmlns:adec="http://schemas.microsoft.com/office/drawing/2017/decorative" val="1"/>
                </a:ext>
              </a:extLst>
            </p:cNvPr>
            <p:cNvSpPr/>
            <p:nvPr/>
          </p:nvSpPr>
          <p:spPr bwMode="auto">
            <a:xfrm>
              <a:off x="4962119" y="1047672"/>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62CADD1-BFFA-41F4-A095-8AA7CB434DB4}"/>
                </a:ext>
                <a:ext uri="{C183D7F6-B498-43B3-948B-1728B52AA6E4}">
                  <adec:decorative xmlns:adec="http://schemas.microsoft.com/office/drawing/2017/decorative" val="1"/>
                </a:ext>
              </a:extLst>
            </p:cNvPr>
            <p:cNvSpPr/>
            <p:nvPr/>
          </p:nvSpPr>
          <p:spPr bwMode="auto">
            <a:xfrm>
              <a:off x="4962119" y="1171857"/>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DCC16798-DC8A-424D-93F3-5AF70FA611E5}"/>
                </a:ext>
                <a:ext uri="{C183D7F6-B498-43B3-948B-1728B52AA6E4}">
                  <adec:decorative xmlns:adec="http://schemas.microsoft.com/office/drawing/2017/decorative" val="1"/>
                </a:ext>
              </a:extLst>
            </p:cNvPr>
            <p:cNvSpPr/>
            <p:nvPr/>
          </p:nvSpPr>
          <p:spPr bwMode="auto">
            <a:xfrm>
              <a:off x="4962119" y="1296040"/>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51">
              <a:extLst>
                <a:ext uri="{FF2B5EF4-FFF2-40B4-BE49-F238E27FC236}">
                  <a16:creationId xmlns:a16="http://schemas.microsoft.com/office/drawing/2014/main" id="{2C32F165-8DA3-4048-943E-3CF8514E353C}"/>
                </a:ext>
                <a:ext uri="{C183D7F6-B498-43B3-948B-1728B52AA6E4}">
                  <adec:decorative xmlns:adec="http://schemas.microsoft.com/office/drawing/2017/decorative" val="1"/>
                </a:ext>
              </a:extLst>
            </p:cNvPr>
            <p:cNvSpPr/>
            <p:nvPr/>
          </p:nvSpPr>
          <p:spPr bwMode="auto">
            <a:xfrm>
              <a:off x="4904392" y="874870"/>
              <a:ext cx="143039" cy="563298"/>
            </a:xfrm>
            <a:custGeom>
              <a:avLst/>
              <a:gdLst>
                <a:gd name="connsiteX0" fmla="*/ 186267 w 186267"/>
                <a:gd name="connsiteY0" fmla="*/ 0 h 711200"/>
                <a:gd name="connsiteX1" fmla="*/ 0 w 186267"/>
                <a:gd name="connsiteY1" fmla="*/ 0 h 711200"/>
                <a:gd name="connsiteX2" fmla="*/ 0 w 186267"/>
                <a:gd name="connsiteY2" fmla="*/ 711200 h 711200"/>
                <a:gd name="connsiteX3" fmla="*/ 160867 w 186267"/>
                <a:gd name="connsiteY3" fmla="*/ 711200 h 711200"/>
                <a:gd name="connsiteX0" fmla="*/ 186267 w 186267"/>
                <a:gd name="connsiteY0" fmla="*/ 0 h 711200"/>
                <a:gd name="connsiteX1" fmla="*/ 0 w 186267"/>
                <a:gd name="connsiteY1" fmla="*/ 0 h 711200"/>
                <a:gd name="connsiteX2" fmla="*/ 0 w 186267"/>
                <a:gd name="connsiteY2" fmla="*/ 711200 h 711200"/>
                <a:gd name="connsiteX3" fmla="*/ 160867 w 186267"/>
                <a:gd name="connsiteY3" fmla="*/ 711200 h 711200"/>
                <a:gd name="connsiteX0" fmla="*/ 166302 w 166302"/>
                <a:gd name="connsiteY0" fmla="*/ 0 h 711200"/>
                <a:gd name="connsiteX1" fmla="*/ 0 w 166302"/>
                <a:gd name="connsiteY1" fmla="*/ 0 h 711200"/>
                <a:gd name="connsiteX2" fmla="*/ 0 w 166302"/>
                <a:gd name="connsiteY2" fmla="*/ 711200 h 711200"/>
                <a:gd name="connsiteX3" fmla="*/ 160867 w 166302"/>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166302" h="711200">
                  <a:moveTo>
                    <a:pt x="166302" y="0"/>
                  </a:moveTo>
                  <a:lnTo>
                    <a:pt x="0" y="0"/>
                  </a:lnTo>
                  <a:lnTo>
                    <a:pt x="0" y="711200"/>
                  </a:lnTo>
                  <a:lnTo>
                    <a:pt x="160867" y="711200"/>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 name="Content Placeholder 1">
            <a:extLst>
              <a:ext uri="{FF2B5EF4-FFF2-40B4-BE49-F238E27FC236}">
                <a16:creationId xmlns:a16="http://schemas.microsoft.com/office/drawing/2014/main" id="{435494C5-F4DB-467A-9C9B-868772F4DC7C}"/>
              </a:ext>
            </a:extLst>
          </p:cNvPr>
          <p:cNvSpPr>
            <a:spLocks noGrp="1"/>
          </p:cNvSpPr>
          <p:nvPr>
            <p:ph sz="quarter" idx="10"/>
          </p:nvPr>
        </p:nvSpPr>
        <p:spPr>
          <a:xfrm>
            <a:off x="2958213" y="3159721"/>
            <a:ext cx="1876710" cy="553998"/>
          </a:xfrm>
        </p:spPr>
        <p: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Connect with customers online with a modern </a:t>
            </a:r>
            <a:b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br>
            <a: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web experiences </a:t>
            </a:r>
          </a:p>
        </p:txBody>
      </p:sp>
      <p:sp>
        <p:nvSpPr>
          <p:cNvPr id="3" name="Content Placeholder 2">
            <a:extLst>
              <a:ext uri="{FF2B5EF4-FFF2-40B4-BE49-F238E27FC236}">
                <a16:creationId xmlns:a16="http://schemas.microsoft.com/office/drawing/2014/main" id="{A328A567-5448-4E9B-A242-42BCC5C7A95D}"/>
              </a:ext>
            </a:extLst>
          </p:cNvPr>
          <p:cNvSpPr>
            <a:spLocks noGrp="1"/>
          </p:cNvSpPr>
          <p:nvPr>
            <p:ph sz="quarter" idx="11"/>
          </p:nvPr>
        </p:nvSpPr>
        <p:spPr>
          <a:xfrm>
            <a:off x="2937164" y="4146061"/>
            <a:ext cx="1898072" cy="1120131"/>
          </a:xfrm>
        </p:spPr>
        <p:txBody>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Easily build open source web apps using popular CMS (WordPress or Drupal) and enterprise packaged applications like Alfresco.</a:t>
            </a:r>
          </a:p>
        </p:txBody>
      </p:sp>
      <p:pic>
        <p:nvPicPr>
          <p:cNvPr id="171" name="Picture 2" descr="The Nobel Prize logo">
            <a:extLst>
              <a:ext uri="{FF2B5EF4-FFF2-40B4-BE49-F238E27FC236}">
                <a16:creationId xmlns:a16="http://schemas.microsoft.com/office/drawing/2014/main" id="{5952E4B1-32F7-4FF6-B2F3-6272D5B86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892" y="5424155"/>
            <a:ext cx="561010" cy="561008"/>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Group 114">
            <a:extLst>
              <a:ext uri="{FF2B5EF4-FFF2-40B4-BE49-F238E27FC236}">
                <a16:creationId xmlns:a16="http://schemas.microsoft.com/office/drawing/2014/main" id="{D66E6C4C-6AE8-4A16-AC92-1E01D78AFBFB}"/>
              </a:ext>
              <a:ext uri="{C183D7F6-B498-43B3-948B-1728B52AA6E4}">
                <adec:decorative xmlns:adec="http://schemas.microsoft.com/office/drawing/2017/decorative" val="1"/>
              </a:ext>
            </a:extLst>
          </p:cNvPr>
          <p:cNvGrpSpPr/>
          <p:nvPr/>
        </p:nvGrpSpPr>
        <p:grpSpPr>
          <a:xfrm>
            <a:off x="5870611" y="2182110"/>
            <a:ext cx="457890" cy="717807"/>
            <a:chOff x="2965412" y="3381412"/>
            <a:chExt cx="348365" cy="501920"/>
          </a:xfrm>
        </p:grpSpPr>
        <p:sp>
          <p:nvSpPr>
            <p:cNvPr id="116" name="Freeform: Shape 115">
              <a:extLst>
                <a:ext uri="{FF2B5EF4-FFF2-40B4-BE49-F238E27FC236}">
                  <a16:creationId xmlns:a16="http://schemas.microsoft.com/office/drawing/2014/main" id="{8B337B5D-4C03-4EAC-BCE8-0FE47AE54ADF}"/>
                </a:ext>
                <a:ext uri="{C183D7F6-B498-43B3-948B-1728B52AA6E4}">
                  <adec:decorative xmlns:adec="http://schemas.microsoft.com/office/drawing/2017/decorative" val="1"/>
                </a:ext>
              </a:extLst>
            </p:cNvPr>
            <p:cNvSpPr/>
            <p:nvPr/>
          </p:nvSpPr>
          <p:spPr>
            <a:xfrm>
              <a:off x="3015318" y="3381412"/>
              <a:ext cx="250510" cy="181523"/>
            </a:xfrm>
            <a:custGeom>
              <a:avLst/>
              <a:gdLst>
                <a:gd name="connsiteX0" fmla="*/ 125255 w 250510"/>
                <a:gd name="connsiteY0" fmla="*/ 0 h 181523"/>
                <a:gd name="connsiteX1" fmla="*/ 134570 w 250510"/>
                <a:gd name="connsiteY1" fmla="*/ 352 h 181523"/>
                <a:gd name="connsiteX2" fmla="*/ 250510 w 250510"/>
                <a:gd name="connsiteY2" fmla="*/ 127799 h 181523"/>
                <a:gd name="connsiteX3" fmla="*/ 250510 w 250510"/>
                <a:gd name="connsiteY3" fmla="*/ 181523 h 181523"/>
                <a:gd name="connsiteX4" fmla="*/ 203539 w 250510"/>
                <a:gd name="connsiteY4" fmla="*/ 181523 h 181523"/>
                <a:gd name="connsiteX5" fmla="*/ 203539 w 250510"/>
                <a:gd name="connsiteY5" fmla="*/ 127760 h 181523"/>
                <a:gd name="connsiteX6" fmla="*/ 131165 w 250510"/>
                <a:gd name="connsiteY6" fmla="*/ 47166 h 181523"/>
                <a:gd name="connsiteX7" fmla="*/ 125255 w 250510"/>
                <a:gd name="connsiteY7" fmla="*/ 46970 h 181523"/>
                <a:gd name="connsiteX8" fmla="*/ 46970 w 250510"/>
                <a:gd name="connsiteY8" fmla="*/ 125255 h 181523"/>
                <a:gd name="connsiteX9" fmla="*/ 46970 w 250510"/>
                <a:gd name="connsiteY9" fmla="*/ 181523 h 181523"/>
                <a:gd name="connsiteX10" fmla="*/ 0 w 250510"/>
                <a:gd name="connsiteY10" fmla="*/ 181523 h 181523"/>
                <a:gd name="connsiteX11" fmla="*/ 0 w 250510"/>
                <a:gd name="connsiteY11" fmla="*/ 125255 h 181523"/>
                <a:gd name="connsiteX12" fmla="*/ 125255 w 250510"/>
                <a:gd name="connsiteY12" fmla="*/ 0 h 18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510" h="181523">
                  <a:moveTo>
                    <a:pt x="125255" y="0"/>
                  </a:moveTo>
                  <a:cubicBezTo>
                    <a:pt x="128308" y="0"/>
                    <a:pt x="131439" y="117"/>
                    <a:pt x="134570" y="352"/>
                  </a:cubicBezTo>
                  <a:cubicBezTo>
                    <a:pt x="200408" y="5088"/>
                    <a:pt x="250510" y="61766"/>
                    <a:pt x="250510" y="127799"/>
                  </a:cubicBezTo>
                  <a:lnTo>
                    <a:pt x="250510" y="181523"/>
                  </a:lnTo>
                  <a:lnTo>
                    <a:pt x="203539" y="181523"/>
                  </a:lnTo>
                  <a:lnTo>
                    <a:pt x="203539" y="127760"/>
                  </a:lnTo>
                  <a:cubicBezTo>
                    <a:pt x="203539" y="85486"/>
                    <a:pt x="171756" y="50102"/>
                    <a:pt x="131165" y="47166"/>
                  </a:cubicBezTo>
                  <a:cubicBezTo>
                    <a:pt x="129208" y="47049"/>
                    <a:pt x="127212" y="46970"/>
                    <a:pt x="125255" y="46970"/>
                  </a:cubicBezTo>
                  <a:cubicBezTo>
                    <a:pt x="82081" y="46970"/>
                    <a:pt x="46970" y="82081"/>
                    <a:pt x="46970" y="125255"/>
                  </a:cubicBezTo>
                  <a:lnTo>
                    <a:pt x="46970" y="181523"/>
                  </a:lnTo>
                  <a:lnTo>
                    <a:pt x="0" y="181523"/>
                  </a:lnTo>
                  <a:lnTo>
                    <a:pt x="0" y="125255"/>
                  </a:lnTo>
                  <a:cubicBezTo>
                    <a:pt x="0" y="56090"/>
                    <a:pt x="56090" y="0"/>
                    <a:pt x="12525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E1F87E55-D89E-4C93-8B9F-5A428D64D3A1}"/>
                </a:ext>
                <a:ext uri="{C183D7F6-B498-43B3-948B-1728B52AA6E4}">
                  <adec:decorative xmlns:adec="http://schemas.microsoft.com/office/drawing/2017/decorative" val="1"/>
                </a:ext>
              </a:extLst>
            </p:cNvPr>
            <p:cNvSpPr/>
            <p:nvPr/>
          </p:nvSpPr>
          <p:spPr>
            <a:xfrm>
              <a:off x="2965412" y="3519310"/>
              <a:ext cx="348365" cy="364022"/>
            </a:xfrm>
            <a:custGeom>
              <a:avLst/>
              <a:gdLst>
                <a:gd name="connsiteX0" fmla="*/ 347309 w 348365"/>
                <a:gd name="connsiteY0" fmla="*/ 363044 h 364022"/>
                <a:gd name="connsiteX1" fmla="*/ 2936 w 348365"/>
                <a:gd name="connsiteY1" fmla="*/ 363044 h 364022"/>
                <a:gd name="connsiteX2" fmla="*/ 2936 w 348365"/>
                <a:gd name="connsiteY2" fmla="*/ 2936 h 364022"/>
                <a:gd name="connsiteX3" fmla="*/ 347387 w 348365"/>
                <a:gd name="connsiteY3" fmla="*/ 2936 h 364022"/>
              </a:gdLst>
              <a:ahLst/>
              <a:cxnLst>
                <a:cxn ang="0">
                  <a:pos x="connsiteX0" y="connsiteY0"/>
                </a:cxn>
                <a:cxn ang="0">
                  <a:pos x="connsiteX1" y="connsiteY1"/>
                </a:cxn>
                <a:cxn ang="0">
                  <a:pos x="connsiteX2" y="connsiteY2"/>
                </a:cxn>
                <a:cxn ang="0">
                  <a:pos x="connsiteX3" y="connsiteY3"/>
                </a:cxn>
              </a:cxnLst>
              <a:rect l="l" t="t" r="r" b="b"/>
              <a:pathLst>
                <a:path w="348365" h="364022">
                  <a:moveTo>
                    <a:pt x="347309" y="363044"/>
                  </a:moveTo>
                  <a:lnTo>
                    <a:pt x="2936" y="363044"/>
                  </a:lnTo>
                  <a:lnTo>
                    <a:pt x="2936" y="2936"/>
                  </a:lnTo>
                  <a:lnTo>
                    <a:pt x="347387" y="2936"/>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EE622CAA-5CE9-4232-AFAF-0E430E5431D2}"/>
                </a:ext>
              </a:extLst>
            </p:cNvPr>
            <p:cNvGrpSpPr/>
            <p:nvPr/>
          </p:nvGrpSpPr>
          <p:grpSpPr>
            <a:xfrm>
              <a:off x="3028196" y="3629456"/>
              <a:ext cx="223110" cy="129169"/>
              <a:chOff x="3028196" y="3629456"/>
              <a:chExt cx="223110" cy="129169"/>
            </a:xfrm>
          </p:grpSpPr>
          <p:sp>
            <p:nvSpPr>
              <p:cNvPr id="119" name="Freeform: Shape 118">
                <a:extLst>
                  <a:ext uri="{FF2B5EF4-FFF2-40B4-BE49-F238E27FC236}">
                    <a16:creationId xmlns:a16="http://schemas.microsoft.com/office/drawing/2014/main" id="{EE5C2E19-4513-4C2B-9E83-2AE4EF884EFC}"/>
                  </a:ext>
                  <a:ext uri="{C183D7F6-B498-43B3-948B-1728B52AA6E4}">
                    <adec:decorative xmlns:adec="http://schemas.microsoft.com/office/drawing/2017/decorative" val="1"/>
                  </a:ext>
                </a:extLst>
              </p:cNvPr>
              <p:cNvSpPr/>
              <p:nvPr/>
            </p:nvSpPr>
            <p:spPr>
              <a:xfrm>
                <a:off x="3043696" y="3629456"/>
                <a:ext cx="129169" cy="129169"/>
              </a:xfrm>
              <a:custGeom>
                <a:avLst/>
                <a:gdLst>
                  <a:gd name="connsiteX0" fmla="*/ 128191 w 129169"/>
                  <a:gd name="connsiteY0" fmla="*/ 65563 h 129169"/>
                  <a:gd name="connsiteX1" fmla="*/ 65563 w 129169"/>
                  <a:gd name="connsiteY1" fmla="*/ 128191 h 129169"/>
                  <a:gd name="connsiteX2" fmla="*/ 2936 w 129169"/>
                  <a:gd name="connsiteY2" fmla="*/ 65563 h 129169"/>
                  <a:gd name="connsiteX3" fmla="*/ 65563 w 129169"/>
                  <a:gd name="connsiteY3" fmla="*/ 2936 h 129169"/>
                  <a:gd name="connsiteX4" fmla="*/ 128191 w 129169"/>
                  <a:gd name="connsiteY4" fmla="*/ 65563 h 12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69" h="129169">
                    <a:moveTo>
                      <a:pt x="128191" y="65563"/>
                    </a:moveTo>
                    <a:cubicBezTo>
                      <a:pt x="128191" y="100151"/>
                      <a:pt x="100151" y="128191"/>
                      <a:pt x="65563" y="128191"/>
                    </a:cubicBezTo>
                    <a:cubicBezTo>
                      <a:pt x="30975" y="128191"/>
                      <a:pt x="2936" y="100151"/>
                      <a:pt x="2936" y="65563"/>
                    </a:cubicBezTo>
                    <a:cubicBezTo>
                      <a:pt x="2936" y="30975"/>
                      <a:pt x="30975" y="2936"/>
                      <a:pt x="65563" y="2936"/>
                    </a:cubicBezTo>
                    <a:cubicBezTo>
                      <a:pt x="100151" y="2936"/>
                      <a:pt x="128191" y="30975"/>
                      <a:pt x="128191" y="6556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1A45BAD-5842-485D-A507-A4D71F298932}"/>
                  </a:ext>
                  <a:ext uri="{C183D7F6-B498-43B3-948B-1728B52AA6E4}">
                    <adec:decorative xmlns:adec="http://schemas.microsoft.com/office/drawing/2017/decorative" val="1"/>
                  </a:ext>
                </a:extLst>
              </p:cNvPr>
              <p:cNvSpPr/>
              <p:nvPr/>
            </p:nvSpPr>
            <p:spPr>
              <a:xfrm>
                <a:off x="3028196" y="3707662"/>
                <a:ext cx="223110" cy="50885"/>
              </a:xfrm>
              <a:custGeom>
                <a:avLst/>
                <a:gdLst>
                  <a:gd name="connsiteX0" fmla="*/ 198647 w 223110"/>
                  <a:gd name="connsiteY0" fmla="*/ 49906 h 50884"/>
                  <a:gd name="connsiteX1" fmla="*/ 26421 w 223110"/>
                  <a:gd name="connsiteY1" fmla="*/ 49906 h 50884"/>
                  <a:gd name="connsiteX2" fmla="*/ 2936 w 223110"/>
                  <a:gd name="connsiteY2" fmla="*/ 26421 h 50884"/>
                  <a:gd name="connsiteX3" fmla="*/ 2936 w 223110"/>
                  <a:gd name="connsiteY3" fmla="*/ 26421 h 50884"/>
                  <a:gd name="connsiteX4" fmla="*/ 26421 w 223110"/>
                  <a:gd name="connsiteY4" fmla="*/ 2936 h 50884"/>
                  <a:gd name="connsiteX5" fmla="*/ 198647 w 223110"/>
                  <a:gd name="connsiteY5" fmla="*/ 2936 h 50884"/>
                  <a:gd name="connsiteX6" fmla="*/ 222132 w 223110"/>
                  <a:gd name="connsiteY6" fmla="*/ 26421 h 50884"/>
                  <a:gd name="connsiteX7" fmla="*/ 222132 w 223110"/>
                  <a:gd name="connsiteY7" fmla="*/ 26421 h 50884"/>
                  <a:gd name="connsiteX8" fmla="*/ 198647 w 223110"/>
                  <a:gd name="connsiteY8" fmla="*/ 49906 h 5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10" h="50884">
                    <a:moveTo>
                      <a:pt x="198647" y="49906"/>
                    </a:moveTo>
                    <a:lnTo>
                      <a:pt x="26421" y="49906"/>
                    </a:lnTo>
                    <a:cubicBezTo>
                      <a:pt x="13465" y="49906"/>
                      <a:pt x="2936" y="39377"/>
                      <a:pt x="2936" y="26421"/>
                    </a:cubicBezTo>
                    <a:lnTo>
                      <a:pt x="2936" y="26421"/>
                    </a:lnTo>
                    <a:cubicBezTo>
                      <a:pt x="2936" y="13465"/>
                      <a:pt x="13465" y="2936"/>
                      <a:pt x="26421" y="2936"/>
                    </a:cubicBezTo>
                    <a:lnTo>
                      <a:pt x="198647" y="2936"/>
                    </a:lnTo>
                    <a:cubicBezTo>
                      <a:pt x="211603" y="2936"/>
                      <a:pt x="222132" y="13465"/>
                      <a:pt x="222132" y="26421"/>
                    </a:cubicBezTo>
                    <a:lnTo>
                      <a:pt x="222132" y="26421"/>
                    </a:lnTo>
                    <a:cubicBezTo>
                      <a:pt x="222132" y="39377"/>
                      <a:pt x="211603" y="49906"/>
                      <a:pt x="19864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535B847-1938-4CFB-948C-2A276220AB81}"/>
                  </a:ext>
                  <a:ext uri="{C183D7F6-B498-43B3-948B-1728B52AA6E4}">
                    <adec:decorative xmlns:adec="http://schemas.microsoft.com/office/drawing/2017/decorative" val="1"/>
                  </a:ext>
                </a:extLst>
              </p:cNvPr>
              <p:cNvSpPr/>
              <p:nvPr/>
            </p:nvSpPr>
            <p:spPr>
              <a:xfrm>
                <a:off x="3145466" y="3660770"/>
                <a:ext cx="82199" cy="82199"/>
              </a:xfrm>
              <a:custGeom>
                <a:avLst/>
                <a:gdLst>
                  <a:gd name="connsiteX0" fmla="*/ 81220 w 82198"/>
                  <a:gd name="connsiteY0" fmla="*/ 42078 h 82198"/>
                  <a:gd name="connsiteX1" fmla="*/ 42078 w 82198"/>
                  <a:gd name="connsiteY1" fmla="*/ 81220 h 82198"/>
                  <a:gd name="connsiteX2" fmla="*/ 2936 w 82198"/>
                  <a:gd name="connsiteY2" fmla="*/ 42078 h 82198"/>
                  <a:gd name="connsiteX3" fmla="*/ 42078 w 82198"/>
                  <a:gd name="connsiteY3" fmla="*/ 2936 h 82198"/>
                  <a:gd name="connsiteX4" fmla="*/ 81220 w 82198"/>
                  <a:gd name="connsiteY4" fmla="*/ 42078 h 8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98" h="82198">
                    <a:moveTo>
                      <a:pt x="81220" y="42078"/>
                    </a:moveTo>
                    <a:cubicBezTo>
                      <a:pt x="81220" y="63696"/>
                      <a:pt x="63695" y="81220"/>
                      <a:pt x="42078" y="81220"/>
                    </a:cubicBezTo>
                    <a:cubicBezTo>
                      <a:pt x="20460" y="81220"/>
                      <a:pt x="2936" y="63696"/>
                      <a:pt x="2936" y="42078"/>
                    </a:cubicBezTo>
                    <a:cubicBezTo>
                      <a:pt x="2936" y="20460"/>
                      <a:pt x="20460" y="2936"/>
                      <a:pt x="42078" y="2936"/>
                    </a:cubicBezTo>
                    <a:cubicBezTo>
                      <a:pt x="63695" y="2936"/>
                      <a:pt x="81220" y="20460"/>
                      <a:pt x="81220" y="42078"/>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6C1DDBD6-514D-49A1-BCEB-77BAD97E4C4F}"/>
              </a:ext>
            </a:extLst>
          </p:cNvPr>
          <p:cNvSpPr>
            <a:spLocks noGrp="1"/>
          </p:cNvSpPr>
          <p:nvPr>
            <p:ph sz="quarter" idx="12"/>
          </p:nvPr>
        </p:nvSpPr>
        <p:spPr>
          <a:xfrm>
            <a:off x="5279437" y="3159721"/>
            <a:ext cx="1647836" cy="369332"/>
          </a:xfrm>
        </p:spPr>
        <p: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Ensure sales continuity with reliable ecommerce platform </a:t>
            </a:r>
          </a:p>
        </p:txBody>
      </p:sp>
      <p:sp>
        <p:nvSpPr>
          <p:cNvPr id="5" name="Content Placeholder 4">
            <a:extLst>
              <a:ext uri="{FF2B5EF4-FFF2-40B4-BE49-F238E27FC236}">
                <a16:creationId xmlns:a16="http://schemas.microsoft.com/office/drawing/2014/main" id="{11648A0E-8DDF-4181-BBE0-A2E77BB0E9C3}"/>
              </a:ext>
            </a:extLst>
          </p:cNvPr>
          <p:cNvSpPr>
            <a:spLocks noGrp="1"/>
          </p:cNvSpPr>
          <p:nvPr>
            <p:ph sz="quarter" idx="13"/>
          </p:nvPr>
        </p:nvSpPr>
        <p:spPr>
          <a:xfrm>
            <a:off x="5192300" y="4148205"/>
            <a:ext cx="1814512" cy="923330"/>
          </a:xfrm>
        </p:spPr>
        <p:txBody>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Develop ecommerce applications including popular packaged applications such as Magento or Shopify</a:t>
            </a:r>
          </a:p>
        </p:txBody>
      </p:sp>
      <p:pic>
        <p:nvPicPr>
          <p:cNvPr id="174" name="Picture 173" descr="Harvey Norman logo">
            <a:extLst>
              <a:ext uri="{FF2B5EF4-FFF2-40B4-BE49-F238E27FC236}">
                <a16:creationId xmlns:a16="http://schemas.microsoft.com/office/drawing/2014/main" id="{934B1F81-68BE-43A3-837C-3215C91A7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235" y="5267030"/>
            <a:ext cx="875258" cy="875258"/>
          </a:xfrm>
          <a:prstGeom prst="rect">
            <a:avLst/>
          </a:prstGeom>
        </p:spPr>
      </p:pic>
      <p:grpSp>
        <p:nvGrpSpPr>
          <p:cNvPr id="149" name="Group 12">
            <a:extLst>
              <a:ext uri="{FF2B5EF4-FFF2-40B4-BE49-F238E27FC236}">
                <a16:creationId xmlns:a16="http://schemas.microsoft.com/office/drawing/2014/main" id="{21663DA3-6F2A-4101-B17C-C1C03DB7AB86}"/>
              </a:ext>
              <a:ext uri="{C183D7F6-B498-43B3-948B-1728B52AA6E4}">
                <adec:decorative xmlns:adec="http://schemas.microsoft.com/office/drawing/2017/decorative" val="1"/>
              </a:ext>
            </a:extLst>
          </p:cNvPr>
          <p:cNvGrpSpPr>
            <a:grpSpLocks noChangeAspect="1"/>
          </p:cNvGrpSpPr>
          <p:nvPr/>
        </p:nvGrpSpPr>
        <p:grpSpPr bwMode="auto">
          <a:xfrm>
            <a:off x="7976575" y="2214328"/>
            <a:ext cx="653371" cy="653371"/>
            <a:chOff x="1614" y="999"/>
            <a:chExt cx="312" cy="312"/>
          </a:xfrm>
        </p:grpSpPr>
        <p:sp>
          <p:nvSpPr>
            <p:cNvPr id="150" name="Oval 13">
              <a:extLst>
                <a:ext uri="{FF2B5EF4-FFF2-40B4-BE49-F238E27FC236}">
                  <a16:creationId xmlns:a16="http://schemas.microsoft.com/office/drawing/2014/main" id="{01F45DC2-C27B-4461-8A78-A96DA63A56F1}"/>
                </a:ext>
                <a:ext uri="{C183D7F6-B498-43B3-948B-1728B52AA6E4}">
                  <adec:decorative xmlns:adec="http://schemas.microsoft.com/office/drawing/2017/decorative" val="1"/>
                </a:ext>
              </a:extLst>
            </p:cNvPr>
            <p:cNvSpPr>
              <a:spLocks noChangeArrowheads="1"/>
            </p:cNvSpPr>
            <p:nvPr/>
          </p:nvSpPr>
          <p:spPr bwMode="auto">
            <a:xfrm>
              <a:off x="1809" y="1077"/>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14">
              <a:extLst>
                <a:ext uri="{FF2B5EF4-FFF2-40B4-BE49-F238E27FC236}">
                  <a16:creationId xmlns:a16="http://schemas.microsoft.com/office/drawing/2014/main" id="{EBD978BF-BB8A-4543-8F94-C7588AD84EB9}"/>
                </a:ext>
                <a:ext uri="{C183D7F6-B498-43B3-948B-1728B52AA6E4}">
                  <adec:decorative xmlns:adec="http://schemas.microsoft.com/office/drawing/2017/decorative" val="1"/>
                </a:ext>
              </a:extLst>
            </p:cNvPr>
            <p:cNvSpPr>
              <a:spLocks noChangeArrowheads="1"/>
            </p:cNvSpPr>
            <p:nvPr/>
          </p:nvSpPr>
          <p:spPr bwMode="auto">
            <a:xfrm>
              <a:off x="1809" y="1194"/>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15">
              <a:extLst>
                <a:ext uri="{FF2B5EF4-FFF2-40B4-BE49-F238E27FC236}">
                  <a16:creationId xmlns:a16="http://schemas.microsoft.com/office/drawing/2014/main" id="{C01FD104-D74E-4456-B721-884A54CDB242}"/>
                </a:ext>
                <a:ext uri="{C183D7F6-B498-43B3-948B-1728B52AA6E4}">
                  <adec:decorative xmlns:adec="http://schemas.microsoft.com/office/drawing/2017/decorative" val="1"/>
                </a:ext>
              </a:extLst>
            </p:cNvPr>
            <p:cNvSpPr>
              <a:spLocks noChangeArrowheads="1"/>
            </p:cNvSpPr>
            <p:nvPr/>
          </p:nvSpPr>
          <p:spPr bwMode="auto">
            <a:xfrm>
              <a:off x="1692" y="1077"/>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16">
              <a:extLst>
                <a:ext uri="{FF2B5EF4-FFF2-40B4-BE49-F238E27FC236}">
                  <a16:creationId xmlns:a16="http://schemas.microsoft.com/office/drawing/2014/main" id="{1E84EE25-BFFC-4C56-A906-F6317C8CBCCE}"/>
                </a:ext>
                <a:ext uri="{C183D7F6-B498-43B3-948B-1728B52AA6E4}">
                  <adec:decorative xmlns:adec="http://schemas.microsoft.com/office/drawing/2017/decorative" val="1"/>
                </a:ext>
              </a:extLst>
            </p:cNvPr>
            <p:cNvSpPr>
              <a:spLocks noChangeArrowheads="1"/>
            </p:cNvSpPr>
            <p:nvPr/>
          </p:nvSpPr>
          <p:spPr bwMode="auto">
            <a:xfrm>
              <a:off x="1692" y="1194"/>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17">
              <a:extLst>
                <a:ext uri="{FF2B5EF4-FFF2-40B4-BE49-F238E27FC236}">
                  <a16:creationId xmlns:a16="http://schemas.microsoft.com/office/drawing/2014/main" id="{50922D4D-FB4E-4854-9F84-A6C8E433A745}"/>
                </a:ext>
                <a:ext uri="{C183D7F6-B498-43B3-948B-1728B52AA6E4}">
                  <adec:decorative xmlns:adec="http://schemas.microsoft.com/office/drawing/2017/decorative" val="1"/>
                </a:ext>
              </a:extLst>
            </p:cNvPr>
            <p:cNvSpPr>
              <a:spLocks noChangeArrowheads="1"/>
            </p:cNvSpPr>
            <p:nvPr/>
          </p:nvSpPr>
          <p:spPr bwMode="auto">
            <a:xfrm>
              <a:off x="1741" y="1048"/>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18">
              <a:extLst>
                <a:ext uri="{FF2B5EF4-FFF2-40B4-BE49-F238E27FC236}">
                  <a16:creationId xmlns:a16="http://schemas.microsoft.com/office/drawing/2014/main" id="{F37E57A1-B6CB-4900-A071-3514009C9AB4}"/>
                </a:ext>
                <a:ext uri="{C183D7F6-B498-43B3-948B-1728B52AA6E4}">
                  <adec:decorative xmlns:adec="http://schemas.microsoft.com/office/drawing/2017/decorative" val="1"/>
                </a:ext>
              </a:extLst>
            </p:cNvPr>
            <p:cNvSpPr>
              <a:spLocks noChangeArrowheads="1"/>
            </p:cNvSpPr>
            <p:nvPr/>
          </p:nvSpPr>
          <p:spPr bwMode="auto">
            <a:xfrm>
              <a:off x="1741" y="120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19">
              <a:extLst>
                <a:ext uri="{FF2B5EF4-FFF2-40B4-BE49-F238E27FC236}">
                  <a16:creationId xmlns:a16="http://schemas.microsoft.com/office/drawing/2014/main" id="{ABA652DD-B805-4AE8-8734-EC694BD446A9}"/>
                </a:ext>
                <a:ext uri="{C183D7F6-B498-43B3-948B-1728B52AA6E4}">
                  <adec:decorative xmlns:adec="http://schemas.microsoft.com/office/drawing/2017/decorative" val="1"/>
                </a:ext>
              </a:extLst>
            </p:cNvPr>
            <p:cNvSpPr>
              <a:spLocks noChangeArrowheads="1"/>
            </p:cNvSpPr>
            <p:nvPr/>
          </p:nvSpPr>
          <p:spPr bwMode="auto">
            <a:xfrm>
              <a:off x="1755" y="999"/>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20">
              <a:extLst>
                <a:ext uri="{FF2B5EF4-FFF2-40B4-BE49-F238E27FC236}">
                  <a16:creationId xmlns:a16="http://schemas.microsoft.com/office/drawing/2014/main" id="{83691A1A-526B-495C-B1CF-AFC2EF368B39}"/>
                </a:ext>
                <a:ext uri="{C183D7F6-B498-43B3-948B-1728B52AA6E4}">
                  <adec:decorative xmlns:adec="http://schemas.microsoft.com/office/drawing/2017/decorative" val="1"/>
                </a:ext>
              </a:extLst>
            </p:cNvPr>
            <p:cNvSpPr>
              <a:spLocks noChangeArrowheads="1"/>
            </p:cNvSpPr>
            <p:nvPr/>
          </p:nvSpPr>
          <p:spPr bwMode="auto">
            <a:xfrm>
              <a:off x="1755" y="1282"/>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21">
              <a:extLst>
                <a:ext uri="{FF2B5EF4-FFF2-40B4-BE49-F238E27FC236}">
                  <a16:creationId xmlns:a16="http://schemas.microsoft.com/office/drawing/2014/main" id="{E1B97B26-44E8-4F27-B39F-735046BD48DC}"/>
                </a:ext>
                <a:ext uri="{C183D7F6-B498-43B3-948B-1728B52AA6E4}">
                  <adec:decorative xmlns:adec="http://schemas.microsoft.com/office/drawing/2017/decorative" val="1"/>
                </a:ext>
              </a:extLst>
            </p:cNvPr>
            <p:cNvSpPr>
              <a:spLocks noChangeArrowheads="1"/>
            </p:cNvSpPr>
            <p:nvPr/>
          </p:nvSpPr>
          <p:spPr bwMode="auto">
            <a:xfrm>
              <a:off x="1755" y="999"/>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22">
              <a:extLst>
                <a:ext uri="{FF2B5EF4-FFF2-40B4-BE49-F238E27FC236}">
                  <a16:creationId xmlns:a16="http://schemas.microsoft.com/office/drawing/2014/main" id="{4D6C3EE3-C13C-4769-9E3D-AE4A37022E69}"/>
                </a:ext>
                <a:ext uri="{C183D7F6-B498-43B3-948B-1728B52AA6E4}">
                  <adec:decorative xmlns:adec="http://schemas.microsoft.com/office/drawing/2017/decorative" val="1"/>
                </a:ext>
              </a:extLst>
            </p:cNvPr>
            <p:cNvSpPr>
              <a:spLocks noChangeArrowheads="1"/>
            </p:cNvSpPr>
            <p:nvPr/>
          </p:nvSpPr>
          <p:spPr bwMode="auto">
            <a:xfrm>
              <a:off x="1755" y="128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23">
              <a:extLst>
                <a:ext uri="{FF2B5EF4-FFF2-40B4-BE49-F238E27FC236}">
                  <a16:creationId xmlns:a16="http://schemas.microsoft.com/office/drawing/2014/main" id="{95B22195-69D5-4A76-BECE-B76B7B6BB554}"/>
                </a:ext>
                <a:ext uri="{C183D7F6-B498-43B3-948B-1728B52AA6E4}">
                  <adec:decorative xmlns:adec="http://schemas.microsoft.com/office/drawing/2017/decorative" val="1"/>
                </a:ext>
              </a:extLst>
            </p:cNvPr>
            <p:cNvSpPr>
              <a:spLocks noChangeArrowheads="1"/>
            </p:cNvSpPr>
            <p:nvPr/>
          </p:nvSpPr>
          <p:spPr bwMode="auto">
            <a:xfrm>
              <a:off x="1663"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Oval 24">
              <a:extLst>
                <a:ext uri="{FF2B5EF4-FFF2-40B4-BE49-F238E27FC236}">
                  <a16:creationId xmlns:a16="http://schemas.microsoft.com/office/drawing/2014/main" id="{C4DED3FA-9A6A-4037-A931-33EEC3A7FB59}"/>
                </a:ext>
                <a:ext uri="{C183D7F6-B498-43B3-948B-1728B52AA6E4}">
                  <adec:decorative xmlns:adec="http://schemas.microsoft.com/office/drawing/2017/decorative" val="1"/>
                </a:ext>
              </a:extLst>
            </p:cNvPr>
            <p:cNvSpPr>
              <a:spLocks noChangeArrowheads="1"/>
            </p:cNvSpPr>
            <p:nvPr/>
          </p:nvSpPr>
          <p:spPr bwMode="auto">
            <a:xfrm>
              <a:off x="1819"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Oval 25">
              <a:extLst>
                <a:ext uri="{FF2B5EF4-FFF2-40B4-BE49-F238E27FC236}">
                  <a16:creationId xmlns:a16="http://schemas.microsoft.com/office/drawing/2014/main" id="{E9D45AE5-3873-4633-81B3-F7DD59C73216}"/>
                </a:ext>
                <a:ext uri="{C183D7F6-B498-43B3-948B-1728B52AA6E4}">
                  <adec:decorative xmlns:adec="http://schemas.microsoft.com/office/drawing/2017/decorative" val="1"/>
                </a:ext>
              </a:extLst>
            </p:cNvPr>
            <p:cNvSpPr>
              <a:spLocks noChangeArrowheads="1"/>
            </p:cNvSpPr>
            <p:nvPr/>
          </p:nvSpPr>
          <p:spPr bwMode="auto">
            <a:xfrm>
              <a:off x="1614" y="114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Oval 26">
              <a:extLst>
                <a:ext uri="{FF2B5EF4-FFF2-40B4-BE49-F238E27FC236}">
                  <a16:creationId xmlns:a16="http://schemas.microsoft.com/office/drawing/2014/main" id="{B3E0E03F-52B7-40F6-85C5-44E66A654C09}"/>
                </a:ext>
                <a:ext uri="{C183D7F6-B498-43B3-948B-1728B52AA6E4}">
                  <adec:decorative xmlns:adec="http://schemas.microsoft.com/office/drawing/2017/decorative" val="1"/>
                </a:ext>
              </a:extLst>
            </p:cNvPr>
            <p:cNvSpPr>
              <a:spLocks noChangeArrowheads="1"/>
            </p:cNvSpPr>
            <p:nvPr/>
          </p:nvSpPr>
          <p:spPr bwMode="auto">
            <a:xfrm>
              <a:off x="1897" y="114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Oval 27">
              <a:extLst>
                <a:ext uri="{FF2B5EF4-FFF2-40B4-BE49-F238E27FC236}">
                  <a16:creationId xmlns:a16="http://schemas.microsoft.com/office/drawing/2014/main" id="{CE120F98-56C0-40A6-B859-3F0169455110}"/>
                </a:ext>
                <a:ext uri="{C183D7F6-B498-43B3-948B-1728B52AA6E4}">
                  <adec:decorative xmlns:adec="http://schemas.microsoft.com/office/drawing/2017/decorative" val="1"/>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Oval 28">
              <a:extLst>
                <a:ext uri="{FF2B5EF4-FFF2-40B4-BE49-F238E27FC236}">
                  <a16:creationId xmlns:a16="http://schemas.microsoft.com/office/drawing/2014/main" id="{C3016392-B000-4B7E-9CF2-DA72E77AD7C0}"/>
                </a:ext>
                <a:ext uri="{C183D7F6-B498-43B3-948B-1728B52AA6E4}">
                  <adec:decorative xmlns:adec="http://schemas.microsoft.com/office/drawing/2017/decorative" val="1"/>
                </a:ext>
              </a:extLst>
            </p:cNvPr>
            <p:cNvSpPr>
              <a:spLocks noChangeArrowheads="1"/>
            </p:cNvSpPr>
            <p:nvPr/>
          </p:nvSpPr>
          <p:spPr bwMode="auto">
            <a:xfrm>
              <a:off x="1614" y="1140"/>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Oval 29">
              <a:extLst>
                <a:ext uri="{FF2B5EF4-FFF2-40B4-BE49-F238E27FC236}">
                  <a16:creationId xmlns:a16="http://schemas.microsoft.com/office/drawing/2014/main" id="{BA6AEC6C-E862-4024-85F0-ACB6B6363C77}"/>
                </a:ext>
                <a:ext uri="{C183D7F6-B498-43B3-948B-1728B52AA6E4}">
                  <adec:decorative xmlns:adec="http://schemas.microsoft.com/office/drawing/2017/decorative" val="1"/>
                </a:ext>
              </a:extLst>
            </p:cNvPr>
            <p:cNvSpPr>
              <a:spLocks noChangeArrowheads="1"/>
            </p:cNvSpPr>
            <p:nvPr/>
          </p:nvSpPr>
          <p:spPr bwMode="auto">
            <a:xfrm>
              <a:off x="1897" y="1140"/>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B16D085-4D26-4306-A15A-589AB6C0AC1B}"/>
                </a:ext>
                <a:ext uri="{C183D7F6-B498-43B3-948B-1728B52AA6E4}">
                  <adec:decorative xmlns:adec="http://schemas.microsoft.com/office/drawing/2017/decorative" val="1"/>
                </a:ext>
              </a:extLst>
            </p:cNvPr>
            <p:cNvSpPr>
              <a:spLocks/>
            </p:cNvSpPr>
            <p:nvPr/>
          </p:nvSpPr>
          <p:spPr bwMode="auto">
            <a:xfrm>
              <a:off x="1856" y="1037"/>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31">
              <a:extLst>
                <a:ext uri="{FF2B5EF4-FFF2-40B4-BE49-F238E27FC236}">
                  <a16:creationId xmlns:a16="http://schemas.microsoft.com/office/drawing/2014/main" id="{F48DD885-53EB-4E00-AA48-249E27604C89}"/>
                </a:ext>
                <a:ext uri="{C183D7F6-B498-43B3-948B-1728B52AA6E4}">
                  <adec:decorative xmlns:adec="http://schemas.microsoft.com/office/drawing/2017/decorative" val="1"/>
                </a:ext>
              </a:extLst>
            </p:cNvPr>
            <p:cNvSpPr>
              <a:spLocks/>
            </p:cNvSpPr>
            <p:nvPr/>
          </p:nvSpPr>
          <p:spPr bwMode="auto">
            <a:xfrm>
              <a:off x="1652" y="1241"/>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32">
              <a:extLst>
                <a:ext uri="{FF2B5EF4-FFF2-40B4-BE49-F238E27FC236}">
                  <a16:creationId xmlns:a16="http://schemas.microsoft.com/office/drawing/2014/main" id="{6F5C3090-8172-41AC-A1DD-962F6F2AD0FE}"/>
                </a:ext>
                <a:ext uri="{C183D7F6-B498-43B3-948B-1728B52AA6E4}">
                  <adec:decorative xmlns:adec="http://schemas.microsoft.com/office/drawing/2017/decorative" val="1"/>
                </a:ext>
              </a:extLst>
            </p:cNvPr>
            <p:cNvSpPr>
              <a:spLocks/>
            </p:cNvSpPr>
            <p:nvPr/>
          </p:nvSpPr>
          <p:spPr bwMode="auto">
            <a:xfrm>
              <a:off x="1652" y="1037"/>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33">
              <a:extLst>
                <a:ext uri="{FF2B5EF4-FFF2-40B4-BE49-F238E27FC236}">
                  <a16:creationId xmlns:a16="http://schemas.microsoft.com/office/drawing/2014/main" id="{8CB4B58F-59D7-44D3-8123-186B247EED81}"/>
                </a:ext>
                <a:ext uri="{C183D7F6-B498-43B3-948B-1728B52AA6E4}">
                  <adec:decorative xmlns:adec="http://schemas.microsoft.com/office/drawing/2017/decorative" val="1"/>
                </a:ext>
              </a:extLst>
            </p:cNvPr>
            <p:cNvSpPr>
              <a:spLocks/>
            </p:cNvSpPr>
            <p:nvPr/>
          </p:nvSpPr>
          <p:spPr bwMode="auto">
            <a:xfrm>
              <a:off x="1856" y="1241"/>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C9144003-8004-40E1-9897-5C28BE057375}"/>
              </a:ext>
            </a:extLst>
          </p:cNvPr>
          <p:cNvSpPr>
            <a:spLocks noGrp="1"/>
          </p:cNvSpPr>
          <p:nvPr>
            <p:ph sz="quarter" idx="14"/>
          </p:nvPr>
        </p:nvSpPr>
        <p:spPr>
          <a:xfrm>
            <a:off x="7381443" y="3159721"/>
            <a:ext cx="1831674" cy="768695"/>
          </a:xfrm>
        </p:spPr>
        <p: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Provide a high-quality remote learning with learning management solutions (LMS)</a:t>
            </a:r>
          </a:p>
        </p:txBody>
      </p:sp>
      <p:sp>
        <p:nvSpPr>
          <p:cNvPr id="8" name="Content Placeholder 7">
            <a:extLst>
              <a:ext uri="{FF2B5EF4-FFF2-40B4-BE49-F238E27FC236}">
                <a16:creationId xmlns:a16="http://schemas.microsoft.com/office/drawing/2014/main" id="{62EDE258-05C0-4B3A-8046-E6677B364D2F}"/>
              </a:ext>
            </a:extLst>
          </p:cNvPr>
          <p:cNvSpPr>
            <a:spLocks noGrp="1"/>
          </p:cNvSpPr>
          <p:nvPr>
            <p:ph sz="quarter" idx="15"/>
          </p:nvPr>
        </p:nvSpPr>
        <p:spPr>
          <a:xfrm>
            <a:off x="7370618" y="4145287"/>
            <a:ext cx="1884218" cy="553998"/>
          </a:xfrm>
        </p:spPr>
        <p:txBody>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Deliver online educational programs with Moodle and Azure Database for MySQL</a:t>
            </a:r>
          </a:p>
        </p:txBody>
      </p:sp>
      <p:pic>
        <p:nvPicPr>
          <p:cNvPr id="172" name="Picture 171" descr="Unisa University of South Africa logo">
            <a:extLst>
              <a:ext uri="{FF2B5EF4-FFF2-40B4-BE49-F238E27FC236}">
                <a16:creationId xmlns:a16="http://schemas.microsoft.com/office/drawing/2014/main" id="{02AB63E2-5BB0-485C-9C35-202F1FFBB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880" y="5557038"/>
            <a:ext cx="1363741" cy="295243"/>
          </a:xfrm>
          <a:prstGeom prst="rect">
            <a:avLst/>
          </a:prstGeom>
        </p:spPr>
      </p:pic>
      <p:grpSp>
        <p:nvGrpSpPr>
          <p:cNvPr id="112" name="Group 111">
            <a:extLst>
              <a:ext uri="{FF2B5EF4-FFF2-40B4-BE49-F238E27FC236}">
                <a16:creationId xmlns:a16="http://schemas.microsoft.com/office/drawing/2014/main" id="{54FDEFD8-8F28-4EF7-AD16-4475D0CEC9A0}"/>
              </a:ext>
              <a:ext uri="{C183D7F6-B498-43B3-948B-1728B52AA6E4}">
                <adec:decorative xmlns:adec="http://schemas.microsoft.com/office/drawing/2017/decorative" val="1"/>
              </a:ext>
            </a:extLst>
          </p:cNvPr>
          <p:cNvGrpSpPr/>
          <p:nvPr/>
        </p:nvGrpSpPr>
        <p:grpSpPr>
          <a:xfrm>
            <a:off x="10227703" y="2237164"/>
            <a:ext cx="558521" cy="607698"/>
            <a:chOff x="4464050" y="1585913"/>
            <a:chExt cx="495300" cy="495300"/>
          </a:xfrm>
        </p:grpSpPr>
        <p:sp>
          <p:nvSpPr>
            <p:cNvPr id="113" name="Rectangle 45">
              <a:extLst>
                <a:ext uri="{FF2B5EF4-FFF2-40B4-BE49-F238E27FC236}">
                  <a16:creationId xmlns:a16="http://schemas.microsoft.com/office/drawing/2014/main" id="{6674E24F-CC79-4E3B-997B-FE3365B173FD}"/>
                </a:ext>
                <a:ext uri="{C183D7F6-B498-43B3-948B-1728B52AA6E4}">
                  <adec:decorative xmlns:adec="http://schemas.microsoft.com/office/drawing/2017/decorative" val="1"/>
                </a:ext>
              </a:extLst>
            </p:cNvPr>
            <p:cNvSpPr>
              <a:spLocks noChangeArrowheads="1"/>
            </p:cNvSpPr>
            <p:nvPr/>
          </p:nvSpPr>
          <p:spPr bwMode="auto">
            <a:xfrm>
              <a:off x="44640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46">
              <a:extLst>
                <a:ext uri="{FF2B5EF4-FFF2-40B4-BE49-F238E27FC236}">
                  <a16:creationId xmlns:a16="http://schemas.microsoft.com/office/drawing/2014/main" id="{62802F7D-2DBE-4D39-8F09-6A6070381834}"/>
                </a:ext>
                <a:ext uri="{C183D7F6-B498-43B3-948B-1728B52AA6E4}">
                  <adec:decorative xmlns:adec="http://schemas.microsoft.com/office/drawing/2017/decorative" val="1"/>
                </a:ext>
              </a:extLst>
            </p:cNvPr>
            <p:cNvSpPr>
              <a:spLocks/>
            </p:cNvSpPr>
            <p:nvPr/>
          </p:nvSpPr>
          <p:spPr bwMode="auto">
            <a:xfrm>
              <a:off x="4511675" y="1709738"/>
              <a:ext cx="401638" cy="24765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BDF134AA-C657-47B6-A235-12374E3B2057}"/>
              </a:ext>
            </a:extLst>
          </p:cNvPr>
          <p:cNvSpPr>
            <a:spLocks noGrp="1"/>
          </p:cNvSpPr>
          <p:nvPr>
            <p:ph sz="quarter" idx="16"/>
          </p:nvPr>
        </p:nvSpPr>
        <p:spPr>
          <a:xfrm>
            <a:off x="9545782" y="3159721"/>
            <a:ext cx="1898073" cy="686259"/>
          </a:xfrm>
        </p:spPr>
        <p: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Get to market quickly building modern apps on Azure Database for MySQL</a:t>
            </a:r>
          </a:p>
        </p:txBody>
      </p:sp>
      <p:sp>
        <p:nvSpPr>
          <p:cNvPr id="10" name="Content Placeholder 9">
            <a:extLst>
              <a:ext uri="{FF2B5EF4-FFF2-40B4-BE49-F238E27FC236}">
                <a16:creationId xmlns:a16="http://schemas.microsoft.com/office/drawing/2014/main" id="{356DD2BA-0EDD-4C0C-9BA9-AF10F53DC477}"/>
              </a:ext>
            </a:extLst>
          </p:cNvPr>
          <p:cNvSpPr>
            <a:spLocks noGrp="1"/>
          </p:cNvSpPr>
          <p:nvPr>
            <p:ph sz="quarter" idx="17"/>
          </p:nvPr>
        </p:nvSpPr>
        <p:spPr>
          <a:xfrm>
            <a:off x="9587043" y="4151313"/>
            <a:ext cx="1849852" cy="1120131"/>
          </a:xfrm>
        </p:spPr>
        <p:txBody>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Build new custom apps in the cloud with microservice architecture using Azure Kubernetes and Azure Database for MySQL or MariaDB</a:t>
            </a:r>
          </a:p>
        </p:txBody>
      </p:sp>
      <p:pic>
        <p:nvPicPr>
          <p:cNvPr id="175" name="Picture 2" descr="HSBC logo">
            <a:extLst>
              <a:ext uri="{FF2B5EF4-FFF2-40B4-BE49-F238E27FC236}">
                <a16:creationId xmlns:a16="http://schemas.microsoft.com/office/drawing/2014/main" id="{90FCB24A-8993-4E41-8B75-8190560C7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036417" y="5568827"/>
            <a:ext cx="1019510" cy="27166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B8AE7E72-E3FF-45C6-9E6F-F29F16AED828}"/>
              </a:ext>
            </a:extLst>
          </p:cNvPr>
          <p:cNvSpPr>
            <a:spLocks noGrp="1"/>
          </p:cNvSpPr>
          <p:nvPr>
            <p:ph sz="quarter" idx="18"/>
          </p:nvPr>
        </p:nvSpPr>
        <p:spPr>
          <a:xfrm>
            <a:off x="740303" y="3159721"/>
            <a:ext cx="1898688" cy="738664"/>
          </a:xfrm>
        </p:spPr>
        <p: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b="1" dirty="0">
                <a:ln w="3175">
                  <a:noFill/>
                </a:ln>
                <a:solidFill>
                  <a:srgbClr val="0078D4"/>
                </a:solidFill>
                <a:latin typeface="Segoe UI Semibold"/>
                <a:cs typeface="Segoe UI" pitchFamily="34" charset="0"/>
              </a:rPr>
              <a:t>R</a:t>
            </a:r>
            <a:r>
              <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educe service downtime and failure prevention with </a:t>
            </a:r>
            <a:r>
              <a:rPr kumimoji="0" lang="nb-NO"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Azure Database for </a:t>
            </a:r>
            <a:br>
              <a:rPr kumimoji="0" lang="nb-NO"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br>
            <a:r>
              <a:rPr kumimoji="0" lang="nb-NO"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MySQL Flexible Server </a:t>
            </a:r>
            <a:endParaRPr kumimoji="0" lang="en-US" sz="1200" b="1" i="0" u="none" strike="noStrike" kern="1200" cap="none" spc="0" normalizeH="0" baseline="0" noProof="0" dirty="0">
              <a:ln w="3175">
                <a:noFill/>
              </a:ln>
              <a:solidFill>
                <a:srgbClr val="0078D4"/>
              </a:solidFill>
              <a:effectLst/>
              <a:uLnTx/>
              <a:uFillTx/>
              <a:latin typeface="Segoe UI Semibold"/>
              <a:ea typeface="+mn-ea"/>
              <a:cs typeface="Segoe UI" pitchFamily="34" charset="0"/>
            </a:endParaRPr>
          </a:p>
        </p:txBody>
      </p:sp>
      <p:sp>
        <p:nvSpPr>
          <p:cNvPr id="12" name="Content Placeholder 11">
            <a:extLst>
              <a:ext uri="{FF2B5EF4-FFF2-40B4-BE49-F238E27FC236}">
                <a16:creationId xmlns:a16="http://schemas.microsoft.com/office/drawing/2014/main" id="{E46BF6D6-8312-44B5-A23A-CE6CAF93647F}"/>
              </a:ext>
            </a:extLst>
          </p:cNvPr>
          <p:cNvSpPr>
            <a:spLocks noGrp="1"/>
          </p:cNvSpPr>
          <p:nvPr>
            <p:ph sz="quarter" idx="19"/>
          </p:nvPr>
        </p:nvSpPr>
        <p:spPr>
          <a:xfrm>
            <a:off x="748144" y="4116792"/>
            <a:ext cx="1884219" cy="1107996"/>
          </a:xfrm>
        </p:spPr>
        <p:txBody>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Increase the reliability of your database with options like </a:t>
            </a:r>
            <a:r>
              <a:rPr lang="en-US" sz="1200" dirty="0">
                <a:solidFill>
                  <a:schemeClr val="tx1"/>
                </a:solidFill>
                <a:latin typeface="Segoe UI" panose="020B0502040204020203" pitchFamily="34" charset="0"/>
                <a:cs typeface="Segoe UI" panose="020B0502040204020203" pitchFamily="34" charset="0"/>
              </a:rPr>
              <a:t>scheduled maintenance updates with </a:t>
            </a:r>
            <a:r>
              <a:rPr lang="nb-NO" sz="1200" dirty="0" err="1">
                <a:solidFill>
                  <a:schemeClr val="tx1"/>
                </a:solidFill>
                <a:latin typeface="Segoe UI" panose="020B0502040204020203" pitchFamily="34" charset="0"/>
                <a:cs typeface="Segoe UI" panose="020B0502040204020203" pitchFamily="34" charset="0"/>
              </a:rPr>
              <a:t>Azure</a:t>
            </a:r>
            <a:r>
              <a:rPr lang="nb-NO" sz="1200" dirty="0">
                <a:solidFill>
                  <a:schemeClr val="tx1"/>
                </a:solidFill>
                <a:latin typeface="Segoe UI" panose="020B0502040204020203" pitchFamily="34" charset="0"/>
                <a:cs typeface="Segoe UI" panose="020B0502040204020203" pitchFamily="34" charset="0"/>
              </a:rPr>
              <a:t> Database for MySQL Flexible Server </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81" name="Picture Placeholder 7" descr="GamePub logo">
            <a:extLst>
              <a:ext uri="{FF2B5EF4-FFF2-40B4-BE49-F238E27FC236}">
                <a16:creationId xmlns:a16="http://schemas.microsoft.com/office/drawing/2014/main" id="{4664F3B0-42B9-493D-B437-2EC742B9C196}"/>
              </a:ext>
            </a:extLst>
          </p:cNvPr>
          <p:cNvPicPr>
            <a:picLocks noChangeAspect="1"/>
          </p:cNvPicPr>
          <p:nvPr/>
        </p:nvPicPr>
        <p:blipFill rotWithShape="1">
          <a:blip r:embed="rId7">
            <a:extLst>
              <a:ext uri="{28A0092B-C50C-407E-A947-70E740481C1C}">
                <a14:useLocalDpi xmlns:a14="http://schemas.microsoft.com/office/drawing/2010/main" val="0"/>
              </a:ext>
            </a:extLst>
          </a:blip>
          <a:srcRect l="-32779" t="-19296" r="-24172" b="-59027"/>
          <a:stretch/>
        </p:blipFill>
        <p:spPr>
          <a:xfrm>
            <a:off x="713704" y="5373071"/>
            <a:ext cx="1877602" cy="663176"/>
          </a:xfrm>
          <a:prstGeom prst="rect">
            <a:avLst/>
          </a:prstGeom>
        </p:spPr>
      </p:pic>
      <p:grpSp>
        <p:nvGrpSpPr>
          <p:cNvPr id="82" name="Group 66" descr="check mark with circle">
            <a:extLst>
              <a:ext uri="{FF2B5EF4-FFF2-40B4-BE49-F238E27FC236}">
                <a16:creationId xmlns:a16="http://schemas.microsoft.com/office/drawing/2014/main" id="{BCB41ABA-5579-4E57-9240-0CCEDAE7E788}"/>
              </a:ext>
            </a:extLst>
          </p:cNvPr>
          <p:cNvGrpSpPr>
            <a:grpSpLocks noChangeAspect="1"/>
          </p:cNvGrpSpPr>
          <p:nvPr/>
        </p:nvGrpSpPr>
        <p:grpSpPr bwMode="auto">
          <a:xfrm>
            <a:off x="1231005" y="2227926"/>
            <a:ext cx="626174" cy="626174"/>
            <a:chOff x="2812" y="2781"/>
            <a:chExt cx="312" cy="312"/>
          </a:xfrm>
        </p:grpSpPr>
        <p:sp>
          <p:nvSpPr>
            <p:cNvPr id="83" name="AutoShape 65">
              <a:extLst>
                <a:ext uri="{FF2B5EF4-FFF2-40B4-BE49-F238E27FC236}">
                  <a16:creationId xmlns:a16="http://schemas.microsoft.com/office/drawing/2014/main" id="{DF5155CF-4E38-4D28-97A5-4E1F996EAAD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7">
              <a:extLst>
                <a:ext uri="{FF2B5EF4-FFF2-40B4-BE49-F238E27FC236}">
                  <a16:creationId xmlns:a16="http://schemas.microsoft.com/office/drawing/2014/main" id="{76B3C880-376D-4F0D-B300-A872F26BA12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8">
              <a:extLst>
                <a:ext uri="{FF2B5EF4-FFF2-40B4-BE49-F238E27FC236}">
                  <a16:creationId xmlns:a16="http://schemas.microsoft.com/office/drawing/2014/main" id="{10408C12-48C0-478C-B3EF-36A4FC1628DA}"/>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9">
              <a:extLst>
                <a:ext uri="{FF2B5EF4-FFF2-40B4-BE49-F238E27FC236}">
                  <a16:creationId xmlns:a16="http://schemas.microsoft.com/office/drawing/2014/main" id="{BA785F2D-8B7C-4E1D-BBE0-C59963F1E91C}"/>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459947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MySQL logo">
            <a:extLst>
              <a:ext uri="{FF2B5EF4-FFF2-40B4-BE49-F238E27FC236}">
                <a16:creationId xmlns:a16="http://schemas.microsoft.com/office/drawing/2014/main" id="{AEB00FFF-1B78-AB42-881F-D3B6EBBBD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14" y="2807115"/>
            <a:ext cx="1270118" cy="1270117"/>
          </a:xfrm>
          <a:prstGeom prst="rect">
            <a:avLst/>
          </a:prstGeom>
        </p:spPr>
      </p:pic>
      <p:graphicFrame>
        <p:nvGraphicFramePr>
          <p:cNvPr id="2" name="Table 1">
            <a:extLst>
              <a:ext uri="{FF2B5EF4-FFF2-40B4-BE49-F238E27FC236}">
                <a16:creationId xmlns:a16="http://schemas.microsoft.com/office/drawing/2014/main" id="{AC84DCD6-F317-4B2A-9678-14150786CCD3}"/>
              </a:ext>
            </a:extLst>
          </p:cNvPr>
          <p:cNvGraphicFramePr>
            <a:graphicFrameLocks noGrp="1"/>
          </p:cNvGraphicFramePr>
          <p:nvPr>
            <p:extLst>
              <p:ext uri="{D42A27DB-BD31-4B8C-83A1-F6EECF244321}">
                <p14:modId xmlns:p14="http://schemas.microsoft.com/office/powerpoint/2010/main" val="1288014565"/>
              </p:ext>
            </p:extLst>
          </p:nvPr>
        </p:nvGraphicFramePr>
        <p:xfrm>
          <a:off x="4063152" y="457200"/>
          <a:ext cx="7656407" cy="5999130"/>
        </p:xfrm>
        <a:graphic>
          <a:graphicData uri="http://schemas.openxmlformats.org/drawingml/2006/table">
            <a:tbl>
              <a:tblPr firstRow="1" bandRow="1">
                <a:tableStyleId>{35758FB7-9AC5-4552-8A53-C91805E547FA}</a:tableStyleId>
              </a:tblPr>
              <a:tblGrid>
                <a:gridCol w="2571440">
                  <a:extLst>
                    <a:ext uri="{9D8B030D-6E8A-4147-A177-3AD203B41FA5}">
                      <a16:colId xmlns:a16="http://schemas.microsoft.com/office/drawing/2014/main" val="819173704"/>
                    </a:ext>
                  </a:extLst>
                </a:gridCol>
                <a:gridCol w="2571440">
                  <a:extLst>
                    <a:ext uri="{9D8B030D-6E8A-4147-A177-3AD203B41FA5}">
                      <a16:colId xmlns:a16="http://schemas.microsoft.com/office/drawing/2014/main" val="306190866"/>
                    </a:ext>
                  </a:extLst>
                </a:gridCol>
                <a:gridCol w="2513527">
                  <a:extLst>
                    <a:ext uri="{9D8B030D-6E8A-4147-A177-3AD203B41FA5}">
                      <a16:colId xmlns:a16="http://schemas.microsoft.com/office/drawing/2014/main" val="4235162038"/>
                    </a:ext>
                  </a:extLst>
                </a:gridCol>
              </a:tblGrid>
              <a:tr h="68470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US" sz="24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Flexible Server</a:t>
                      </a:r>
                      <a:endParaRPr lang="en-US" sz="1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800" dirty="0">
                          <a:solidFill>
                            <a:schemeClr val="bg1"/>
                          </a:solidFill>
                          <a:latin typeface="Segoe UI" panose="020B0502040204020203" pitchFamily="34" charset="0"/>
                          <a:ea typeface="Segoe UI" panose="020B0502040204020203" pitchFamily="34" charset="0"/>
                          <a:cs typeface="Segoe UI" panose="020B0502040204020203" pitchFamily="34" charset="0"/>
                        </a:rPr>
                        <a:t>Single Server </a:t>
                      </a:r>
                      <a:endParaRPr lang="en-US" sz="18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67790584"/>
                  </a:ext>
                </a:extLst>
              </a:tr>
              <a:tr h="79751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Database Version</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
                      </a:pPr>
                      <a:r>
                        <a:rPr lang="en-US" sz="1400" dirty="0">
                          <a:latin typeface="Segoe UI" panose="020B0502040204020203" pitchFamily="34" charset="0"/>
                          <a:ea typeface="Segoe UI" panose="020B0502040204020203" pitchFamily="34" charset="0"/>
                          <a:cs typeface="Segoe UI" panose="020B0502040204020203" pitchFamily="34" charset="0"/>
                        </a:rPr>
                        <a:t>MySQL 5.7, 8.0 </a:t>
                      </a:r>
                      <a:endParaRPr lang="en-US" sz="10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
                      </a:pPr>
                      <a:r>
                        <a:rPr lang="en-US" sz="1400" dirty="0">
                          <a:latin typeface="Segoe UI" panose="020B0502040204020203" pitchFamily="34" charset="0"/>
                          <a:ea typeface="Segoe UI" panose="020B0502040204020203" pitchFamily="34" charset="0"/>
                          <a:cs typeface="Segoe UI" panose="020B0502040204020203" pitchFamily="34" charset="0"/>
                        </a:rPr>
                        <a:t>MySQL 5.7, 8.0</a:t>
                      </a:r>
                      <a:br>
                        <a:rPr lang="en-US" sz="1400" dirty="0">
                          <a:latin typeface="Segoe UI" panose="020B0502040204020203" pitchFamily="34" charset="0"/>
                          <a:ea typeface="Segoe UI" panose="020B0502040204020203" pitchFamily="34" charset="0"/>
                          <a:cs typeface="Segoe UI" panose="020B0502040204020203" pitchFamily="34" charset="0"/>
                        </a:rPr>
                      </a:br>
                      <a:endParaRPr lang="en-US" sz="14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7215707"/>
                  </a:ext>
                </a:extLst>
              </a:tr>
              <a:tr h="5421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High Availability</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Zone Redundant HA, </a:t>
                      </a:r>
                      <a:b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b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Same zone HA (MySQL)</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Built-in HA (Single-AZ)</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798244"/>
                  </a:ext>
                </a:extLst>
              </a:tr>
              <a:tr h="46047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Scheduled Maintenance</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System or custom scheduled</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System scheduled</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6790577"/>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Stop/Start</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kumimoji="0" lang="en-US" sz="2400" b="1" u="none" strike="noStrike" kern="1200" cap="none" spc="0" normalizeH="0" baseline="0" noProof="0" dirty="0">
                          <a:ln>
                            <a:noFill/>
                          </a:ln>
                          <a:solidFill>
                            <a:srgbClr val="C00000"/>
                          </a:solidFill>
                          <a:effectLst/>
                          <a:uLnTx/>
                          <a:uFillTx/>
                          <a:latin typeface="Segoe UI" panose="020B0502040204020203" pitchFamily="34" charset="0"/>
                          <a:ea typeface="Segoe UI" panose="020B0502040204020203" pitchFamily="34" charset="0"/>
                          <a:cs typeface="Segoe UI" panose="020B0502040204020203" pitchFamily="34" charset="0"/>
                        </a:rPr>
                        <a:t>X</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6094726"/>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PITR</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0522724"/>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a:solidFill>
                            <a:schemeClr val="dk1"/>
                          </a:solidFill>
                          <a:latin typeface="Segoe UI" panose="020B0502040204020203" pitchFamily="34" charset="0"/>
                          <a:ea typeface="Segoe UI" panose="020B0502040204020203" pitchFamily="34" charset="0"/>
                          <a:cs typeface="Segoe UI" panose="020B0502040204020203" pitchFamily="34" charset="0"/>
                        </a:rPr>
                        <a:t>Network Isolation</a:t>
                      </a:r>
                      <a:endParaRPr lang="en-US" sz="14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5434561"/>
                  </a:ext>
                </a:extLst>
              </a:tr>
              <a:tr h="6023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Customer managed keys for Encryption</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32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78302"/>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a:solidFill>
                            <a:schemeClr val="dk1"/>
                          </a:solidFill>
                          <a:latin typeface="Segoe UI" panose="020B0502040204020203" pitchFamily="34" charset="0"/>
                          <a:ea typeface="Segoe UI" panose="020B0502040204020203" pitchFamily="34" charset="0"/>
                          <a:cs typeface="Segoe UI" panose="020B0502040204020203" pitchFamily="34" charset="0"/>
                        </a:rPr>
                        <a:t>Reserved Instances (RI)</a:t>
                      </a:r>
                      <a:endParaRPr lang="en-US" sz="14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3022525"/>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Cross region replicas</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8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9831675"/>
                  </a:ext>
                </a:extLst>
              </a:tr>
              <a:tr h="4609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Uptime SLA</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8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99.99%*</a:t>
                      </a: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99.99%</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4784779"/>
                  </a:ext>
                </a:extLst>
              </a:tr>
            </a:tbl>
          </a:graphicData>
        </a:graphic>
      </p:graphicFrame>
      <p:sp>
        <p:nvSpPr>
          <p:cNvPr id="6" name="Title 16">
            <a:extLst>
              <a:ext uri="{FF2B5EF4-FFF2-40B4-BE49-F238E27FC236}">
                <a16:creationId xmlns:a16="http://schemas.microsoft.com/office/drawing/2014/main" id="{5938AE86-3B11-4A43-BD38-BA5ABFE07FBB}"/>
              </a:ext>
            </a:extLst>
          </p:cNvPr>
          <p:cNvSpPr txBox="1">
            <a:spLocks/>
          </p:cNvSpPr>
          <p:nvPr/>
        </p:nvSpPr>
        <p:spPr>
          <a:xfrm>
            <a:off x="498765" y="412184"/>
            <a:ext cx="3449782" cy="2582767"/>
          </a:xfrm>
        </p:spPr>
        <p:txBody>
          <a:bodyPr>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r>
              <a:rPr lang="en-US" sz="3300" dirty="0"/>
              <a:t>When to use Single Server vs. Flexible Server</a:t>
            </a:r>
            <a:endParaRPr lang="en-US" sz="1800" dirty="0">
              <a:solidFill>
                <a:schemeClr val="accent1"/>
              </a:solidFill>
            </a:endParaRPr>
          </a:p>
        </p:txBody>
      </p:sp>
      <p:pic>
        <p:nvPicPr>
          <p:cNvPr id="4" name="Picture 3" descr="coming soon">
            <a:extLst>
              <a:ext uri="{FF2B5EF4-FFF2-40B4-BE49-F238E27FC236}">
                <a16:creationId xmlns:a16="http://schemas.microsoft.com/office/drawing/2014/main" id="{B60D1192-35CD-405C-810D-9E6FA156AF33}"/>
              </a:ext>
            </a:extLst>
          </p:cNvPr>
          <p:cNvPicPr>
            <a:picLocks noChangeAspect="1"/>
          </p:cNvPicPr>
          <p:nvPr/>
        </p:nvPicPr>
        <p:blipFill>
          <a:blip r:embed="rId5"/>
          <a:stretch>
            <a:fillRect/>
          </a:stretch>
        </p:blipFill>
        <p:spPr>
          <a:xfrm>
            <a:off x="7270983" y="4535534"/>
            <a:ext cx="1270118" cy="366611"/>
          </a:xfrm>
          <a:prstGeom prst="rect">
            <a:avLst/>
          </a:prstGeom>
        </p:spPr>
      </p:pic>
      <p:pic>
        <p:nvPicPr>
          <p:cNvPr id="3" name="Picture 2" descr="coming soon">
            <a:extLst>
              <a:ext uri="{FF2B5EF4-FFF2-40B4-BE49-F238E27FC236}">
                <a16:creationId xmlns:a16="http://schemas.microsoft.com/office/drawing/2014/main" id="{2F2A9B24-9840-4C1E-A715-B9738C2F56A0}"/>
              </a:ext>
            </a:extLst>
          </p:cNvPr>
          <p:cNvPicPr>
            <a:picLocks noChangeAspect="1"/>
          </p:cNvPicPr>
          <p:nvPr/>
        </p:nvPicPr>
        <p:blipFill>
          <a:blip r:embed="rId5"/>
          <a:stretch>
            <a:fillRect/>
          </a:stretch>
        </p:blipFill>
        <p:spPr>
          <a:xfrm>
            <a:off x="7270983" y="5575173"/>
            <a:ext cx="1270118" cy="366611"/>
          </a:xfrm>
          <a:prstGeom prst="rect">
            <a:avLst/>
          </a:prstGeom>
        </p:spPr>
      </p:pic>
      <p:sp>
        <p:nvSpPr>
          <p:cNvPr id="9" name="TextBox 8">
            <a:extLst>
              <a:ext uri="{FF2B5EF4-FFF2-40B4-BE49-F238E27FC236}">
                <a16:creationId xmlns:a16="http://schemas.microsoft.com/office/drawing/2014/main" id="{A31BBED4-E0D4-4424-9397-1C9FE174C707}"/>
              </a:ext>
            </a:extLst>
          </p:cNvPr>
          <p:cNvSpPr txBox="1"/>
          <p:nvPr/>
        </p:nvSpPr>
        <p:spPr>
          <a:xfrm>
            <a:off x="10139422" y="6617063"/>
            <a:ext cx="1901301" cy="153888"/>
          </a:xfrm>
          <a:prstGeom prst="rect">
            <a:avLst/>
          </a:prstGeom>
          <a:noFill/>
        </p:spPr>
        <p:txBody>
          <a:bodyPr wrap="square" lIns="0" tIns="0" rIns="0" bIns="0" rtlCol="0">
            <a:spAutoFit/>
          </a:bodyPr>
          <a:lstStyle/>
          <a:p>
            <a:pPr algn="l"/>
            <a:r>
              <a:rPr lang="en-US" sz="1000" dirty="0"/>
              <a:t>*zone-redundant HA 99.99%</a:t>
            </a:r>
          </a:p>
        </p:txBody>
      </p:sp>
      <p:sp>
        <p:nvSpPr>
          <p:cNvPr id="5" name="Title 4">
            <a:extLst>
              <a:ext uri="{FF2B5EF4-FFF2-40B4-BE49-F238E27FC236}">
                <a16:creationId xmlns:a16="http://schemas.microsoft.com/office/drawing/2014/main" id="{BEC33274-7C80-4AD2-9DEA-4822EABD10E3}"/>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When to use Single Server vs. Flexible Server</a:t>
            </a:r>
          </a:p>
        </p:txBody>
      </p:sp>
    </p:spTree>
    <p:extLst>
      <p:ext uri="{BB962C8B-B14F-4D97-AF65-F5344CB8AC3E}">
        <p14:creationId xmlns:p14="http://schemas.microsoft.com/office/powerpoint/2010/main" val="36892361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E0321-8447-4A99-B0AD-8D06AD1A693E}"/>
              </a:ext>
            </a:extLst>
          </p:cNvPr>
          <p:cNvSpPr>
            <a:spLocks noGrp="1"/>
          </p:cNvSpPr>
          <p:nvPr>
            <p:ph type="title"/>
          </p:nvPr>
        </p:nvSpPr>
        <p:spPr/>
        <p:txBody>
          <a:bodyPr/>
          <a:lstStyle/>
          <a:p>
            <a:r>
              <a:rPr lang="en-US">
                <a:cs typeface="Segoe UI"/>
              </a:rPr>
              <a:t>Azure Database for MySQL use cases by industry </a:t>
            </a:r>
            <a:endParaRPr lang="en-US"/>
          </a:p>
        </p:txBody>
      </p:sp>
      <p:pic>
        <p:nvPicPr>
          <p:cNvPr id="53" name="Graphic 52">
            <a:extLst>
              <a:ext uri="{FF2B5EF4-FFF2-40B4-BE49-F238E27FC236}">
                <a16:creationId xmlns:a16="http://schemas.microsoft.com/office/drawing/2014/main" id="{A26EF2E6-69E7-491F-BD95-752DF862DE3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348" y="1423589"/>
            <a:ext cx="403735" cy="379183"/>
          </a:xfrm>
          <a:prstGeom prst="rect">
            <a:avLst/>
          </a:prstGeom>
        </p:spPr>
      </p:pic>
      <p:sp>
        <p:nvSpPr>
          <p:cNvPr id="31" name="Text Placeholder 3">
            <a:extLst>
              <a:ext uri="{FF2B5EF4-FFF2-40B4-BE49-F238E27FC236}">
                <a16:creationId xmlns:a16="http://schemas.microsoft.com/office/drawing/2014/main" id="{6C9BCB95-1CF4-4DAF-BD94-1DDAD57F16CD}"/>
              </a:ext>
            </a:extLst>
          </p:cNvPr>
          <p:cNvSpPr txBox="1">
            <a:spLocks/>
          </p:cNvSpPr>
          <p:nvPr/>
        </p:nvSpPr>
        <p:spPr>
          <a:xfrm>
            <a:off x="282347" y="2092157"/>
            <a:ext cx="83170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Gaming</a:t>
            </a:r>
          </a:p>
        </p:txBody>
      </p:sp>
      <p:cxnSp>
        <p:nvCxnSpPr>
          <p:cNvPr id="5" name="Straight Connector 4">
            <a:extLst>
              <a:ext uri="{FF2B5EF4-FFF2-40B4-BE49-F238E27FC236}">
                <a16:creationId xmlns:a16="http://schemas.microsoft.com/office/drawing/2014/main" id="{1F8A686B-15DB-4B44-92A9-2C0CADAC3923}"/>
              </a:ext>
              <a:ext uri="{C183D7F6-B498-43B3-948B-1728B52AA6E4}">
                <adec:decorative xmlns:adec="http://schemas.microsoft.com/office/drawing/2017/decorative" val="1"/>
              </a:ext>
            </a:extLst>
          </p:cNvPr>
          <p:cNvCxnSpPr>
            <a:cxnSpLocks/>
          </p:cNvCxnSpPr>
          <p:nvPr/>
        </p:nvCxnSpPr>
        <p:spPr>
          <a:xfrm>
            <a:off x="282347" y="2544522"/>
            <a:ext cx="10252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9B2F6F-2040-DB4A-9D8D-A9F1BF2C46AA}"/>
              </a:ext>
            </a:extLst>
          </p:cNvPr>
          <p:cNvSpPr txBox="1"/>
          <p:nvPr/>
        </p:nvSpPr>
        <p:spPr>
          <a:xfrm>
            <a:off x="282347" y="2668662"/>
            <a:ext cx="925841"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Mobile or desktop gaming apps</a:t>
            </a:r>
          </a:p>
        </p:txBody>
      </p:sp>
      <p:pic>
        <p:nvPicPr>
          <p:cNvPr id="64" name="Picture 63" descr="Minecraft realms logo">
            <a:extLst>
              <a:ext uri="{FF2B5EF4-FFF2-40B4-BE49-F238E27FC236}">
                <a16:creationId xmlns:a16="http://schemas.microsoft.com/office/drawing/2014/main" id="{CB71994A-5824-4936-9791-FA1BEE65F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82347" y="4117694"/>
            <a:ext cx="706803" cy="20128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Linked Brain Inc. logo">
            <a:extLst>
              <a:ext uri="{FF2B5EF4-FFF2-40B4-BE49-F238E27FC236}">
                <a16:creationId xmlns:a16="http://schemas.microsoft.com/office/drawing/2014/main" id="{D9E4312D-76B1-4455-AAF2-F3B60EC1C0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82347" y="4630603"/>
            <a:ext cx="586679" cy="1628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Gamepub logo">
            <a:extLst>
              <a:ext uri="{FF2B5EF4-FFF2-40B4-BE49-F238E27FC236}">
                <a16:creationId xmlns:a16="http://schemas.microsoft.com/office/drawing/2014/main" id="{1238EEB4-C436-48DF-8873-932CE83BD0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82347" y="5116447"/>
            <a:ext cx="1138474" cy="4178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Nexon logo">
            <a:extLst>
              <a:ext uri="{FF2B5EF4-FFF2-40B4-BE49-F238E27FC236}">
                <a16:creationId xmlns:a16="http://schemas.microsoft.com/office/drawing/2014/main" id="{7B160442-F6A0-4CDF-BEB9-FE48EA0B6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82347" y="5663640"/>
            <a:ext cx="461445" cy="410291"/>
          </a:xfrm>
          <a:prstGeom prst="rect">
            <a:avLst/>
          </a:prstGeom>
          <a:noFill/>
          <a:extLst>
            <a:ext uri="{909E8E84-426E-40DD-AFC4-6F175D3DCCD1}">
              <a14:hiddenFill xmlns:a14="http://schemas.microsoft.com/office/drawing/2010/main">
                <a:solidFill>
                  <a:srgbClr val="FFFFFF"/>
                </a:solidFill>
              </a14:hiddenFill>
            </a:ext>
          </a:extLst>
        </p:spPr>
      </p:pic>
      <p:pic>
        <p:nvPicPr>
          <p:cNvPr id="183" name="Graphic 182">
            <a:extLst>
              <a:ext uri="{FF2B5EF4-FFF2-40B4-BE49-F238E27FC236}">
                <a16:creationId xmlns:a16="http://schemas.microsoft.com/office/drawing/2014/main" id="{50F619DB-AE1E-45F7-85F8-E0376324EB4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78811" y="1423589"/>
            <a:ext cx="403735" cy="379183"/>
          </a:xfrm>
          <a:prstGeom prst="rect">
            <a:avLst/>
          </a:prstGeom>
        </p:spPr>
      </p:pic>
      <p:sp>
        <p:nvSpPr>
          <p:cNvPr id="91" name="Text Placeholder 3">
            <a:extLst>
              <a:ext uri="{FF2B5EF4-FFF2-40B4-BE49-F238E27FC236}">
                <a16:creationId xmlns:a16="http://schemas.microsoft.com/office/drawing/2014/main" id="{53FCC78B-1846-4DEF-B4D8-D9D9E102A9B7}"/>
              </a:ext>
            </a:extLst>
          </p:cNvPr>
          <p:cNvSpPr txBox="1">
            <a:spLocks/>
          </p:cNvSpPr>
          <p:nvPr/>
        </p:nvSpPr>
        <p:spPr>
          <a:xfrm>
            <a:off x="1845380" y="2092157"/>
            <a:ext cx="581232"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LMS</a:t>
            </a:r>
          </a:p>
        </p:txBody>
      </p:sp>
      <p:cxnSp>
        <p:nvCxnSpPr>
          <p:cNvPr id="92" name="Straight Connector 91">
            <a:extLst>
              <a:ext uri="{FF2B5EF4-FFF2-40B4-BE49-F238E27FC236}">
                <a16:creationId xmlns:a16="http://schemas.microsoft.com/office/drawing/2014/main" id="{12C58E3C-029C-4BCD-B557-AB7E4D116691}"/>
              </a:ext>
              <a:ext uri="{C183D7F6-B498-43B3-948B-1728B52AA6E4}">
                <adec:decorative xmlns:adec="http://schemas.microsoft.com/office/drawing/2017/decorative" val="1"/>
              </a:ext>
            </a:extLst>
          </p:cNvPr>
          <p:cNvCxnSpPr>
            <a:cxnSpLocks/>
          </p:cNvCxnSpPr>
          <p:nvPr/>
        </p:nvCxnSpPr>
        <p:spPr>
          <a:xfrm>
            <a:off x="1845379" y="2544522"/>
            <a:ext cx="10252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AB5EEDE-DB74-A74A-9E16-ACCA47DC9BF2}"/>
              </a:ext>
            </a:extLst>
          </p:cNvPr>
          <p:cNvSpPr txBox="1"/>
          <p:nvPr/>
        </p:nvSpPr>
        <p:spPr>
          <a:xfrm>
            <a:off x="1837866" y="2668662"/>
            <a:ext cx="925841"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Moodle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E-learning app</a:t>
            </a:r>
          </a:p>
        </p:txBody>
      </p:sp>
      <p:pic>
        <p:nvPicPr>
          <p:cNvPr id="66" name="Picture 65" descr="University of Waterloo logo">
            <a:extLst>
              <a:ext uri="{FF2B5EF4-FFF2-40B4-BE49-F238E27FC236}">
                <a16:creationId xmlns:a16="http://schemas.microsoft.com/office/drawing/2014/main" id="{CDD8F2C0-2D66-4E05-B96C-2F0CA870A56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1791558" y="3943976"/>
            <a:ext cx="674995" cy="53225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Medical University of Plovdiv logo">
            <a:extLst>
              <a:ext uri="{FF2B5EF4-FFF2-40B4-BE49-F238E27FC236}">
                <a16:creationId xmlns:a16="http://schemas.microsoft.com/office/drawing/2014/main" id="{A20BABC6-F766-4AC9-996F-B314E2D04B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1558" y="4842584"/>
            <a:ext cx="674995" cy="6339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130DB56-0B46-EFB5-19BC-D4410C2882A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0873" y="5752019"/>
            <a:ext cx="711813" cy="360490"/>
          </a:xfrm>
          <a:prstGeom prst="rect">
            <a:avLst/>
          </a:prstGeom>
        </p:spPr>
      </p:pic>
      <p:pic>
        <p:nvPicPr>
          <p:cNvPr id="182" name="Graphic 181">
            <a:extLst>
              <a:ext uri="{FF2B5EF4-FFF2-40B4-BE49-F238E27FC236}">
                <a16:creationId xmlns:a16="http://schemas.microsoft.com/office/drawing/2014/main" id="{E0DA8CA6-E05E-4CCF-B957-822614C1539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30243" y="1423589"/>
            <a:ext cx="403735" cy="379183"/>
          </a:xfrm>
          <a:prstGeom prst="rect">
            <a:avLst/>
          </a:prstGeom>
        </p:spPr>
      </p:pic>
      <p:sp>
        <p:nvSpPr>
          <p:cNvPr id="94" name="Text Placeholder 3">
            <a:extLst>
              <a:ext uri="{FF2B5EF4-FFF2-40B4-BE49-F238E27FC236}">
                <a16:creationId xmlns:a16="http://schemas.microsoft.com/office/drawing/2014/main" id="{CA7A63A5-0944-4040-B895-40BBFDF59DDD}"/>
              </a:ext>
            </a:extLst>
          </p:cNvPr>
          <p:cNvSpPr txBox="1">
            <a:spLocks/>
          </p:cNvSpPr>
          <p:nvPr/>
        </p:nvSpPr>
        <p:spPr>
          <a:xfrm>
            <a:off x="3342311" y="2092157"/>
            <a:ext cx="120123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IT/Telecom</a:t>
            </a:r>
          </a:p>
        </p:txBody>
      </p:sp>
      <p:cxnSp>
        <p:nvCxnSpPr>
          <p:cNvPr id="95" name="Straight Connector 94">
            <a:extLst>
              <a:ext uri="{FF2B5EF4-FFF2-40B4-BE49-F238E27FC236}">
                <a16:creationId xmlns:a16="http://schemas.microsoft.com/office/drawing/2014/main" id="{F146A6B2-4AB3-416C-8332-94C7143828D5}"/>
              </a:ext>
              <a:ext uri="{C183D7F6-B498-43B3-948B-1728B52AA6E4}">
                <adec:decorative xmlns:adec="http://schemas.microsoft.com/office/drawing/2017/decorative" val="1"/>
              </a:ext>
            </a:extLst>
          </p:cNvPr>
          <p:cNvCxnSpPr>
            <a:cxnSpLocks/>
          </p:cNvCxnSpPr>
          <p:nvPr/>
        </p:nvCxnSpPr>
        <p:spPr>
          <a:xfrm>
            <a:off x="3342311" y="2544522"/>
            <a:ext cx="10252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E71C19-FE18-D945-9A37-1200A5F77218}"/>
              </a:ext>
            </a:extLst>
          </p:cNvPr>
          <p:cNvSpPr txBox="1"/>
          <p:nvPr/>
        </p:nvSpPr>
        <p:spPr>
          <a:xfrm>
            <a:off x="3352643" y="2668661"/>
            <a:ext cx="925841"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Billing / payment app</a:t>
            </a:r>
          </a:p>
        </p:txBody>
      </p:sp>
      <p:pic>
        <p:nvPicPr>
          <p:cNvPr id="69" name="Picture 68" descr="Deutsche Telekom AG logo">
            <a:extLst>
              <a:ext uri="{FF2B5EF4-FFF2-40B4-BE49-F238E27FC236}">
                <a16:creationId xmlns:a16="http://schemas.microsoft.com/office/drawing/2014/main" id="{99DD616B-43DF-4324-80A6-D26701D4583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3391821" y="3594171"/>
            <a:ext cx="551105" cy="303415"/>
          </a:xfrm>
          <a:prstGeom prst="rect">
            <a:avLst/>
          </a:prstGeom>
          <a:noFill/>
          <a:extLst>
            <a:ext uri="{909E8E84-426E-40DD-AFC4-6F175D3DCCD1}">
              <a14:hiddenFill xmlns:a14="http://schemas.microsoft.com/office/drawing/2010/main">
                <a:solidFill>
                  <a:srgbClr val="FFFFFF"/>
                </a:solidFill>
              </a14:hiddenFill>
            </a:ext>
          </a:extLst>
        </p:spPr>
      </p:pic>
      <p:pic>
        <p:nvPicPr>
          <p:cNvPr id="178" name="Graphic 177">
            <a:extLst>
              <a:ext uri="{FF2B5EF4-FFF2-40B4-BE49-F238E27FC236}">
                <a16:creationId xmlns:a16="http://schemas.microsoft.com/office/drawing/2014/main" id="{50063D68-6B38-4073-AD78-3BA812E2CB8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71408" y="1423589"/>
            <a:ext cx="403735" cy="379183"/>
          </a:xfrm>
          <a:prstGeom prst="rect">
            <a:avLst/>
          </a:prstGeom>
        </p:spPr>
      </p:pic>
      <p:sp>
        <p:nvSpPr>
          <p:cNvPr id="98" name="Text Placeholder 3">
            <a:extLst>
              <a:ext uri="{FF2B5EF4-FFF2-40B4-BE49-F238E27FC236}">
                <a16:creationId xmlns:a16="http://schemas.microsoft.com/office/drawing/2014/main" id="{071072CD-F362-4AC2-B5BC-226078EDF248}"/>
              </a:ext>
            </a:extLst>
          </p:cNvPr>
          <p:cNvSpPr txBox="1">
            <a:spLocks/>
          </p:cNvSpPr>
          <p:nvPr/>
        </p:nvSpPr>
        <p:spPr>
          <a:xfrm>
            <a:off x="4956713" y="2092157"/>
            <a:ext cx="111023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Healthcare</a:t>
            </a:r>
          </a:p>
        </p:txBody>
      </p:sp>
      <p:cxnSp>
        <p:nvCxnSpPr>
          <p:cNvPr id="99" name="Straight Connector 98">
            <a:extLst>
              <a:ext uri="{FF2B5EF4-FFF2-40B4-BE49-F238E27FC236}">
                <a16:creationId xmlns:a16="http://schemas.microsoft.com/office/drawing/2014/main" id="{3529DB4F-67A6-4A20-8F70-082B2B15D867}"/>
              </a:ext>
              <a:ext uri="{C183D7F6-B498-43B3-948B-1728B52AA6E4}">
                <adec:decorative xmlns:adec="http://schemas.microsoft.com/office/drawing/2017/decorative" val="1"/>
              </a:ext>
            </a:extLst>
          </p:cNvPr>
          <p:cNvCxnSpPr>
            <a:cxnSpLocks/>
          </p:cNvCxnSpPr>
          <p:nvPr/>
        </p:nvCxnSpPr>
        <p:spPr>
          <a:xfrm>
            <a:off x="4956714" y="2544522"/>
            <a:ext cx="10252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B40E252-EDD9-0A4C-835E-BEA13495EE23}"/>
              </a:ext>
            </a:extLst>
          </p:cNvPr>
          <p:cNvSpPr txBox="1"/>
          <p:nvPr/>
        </p:nvSpPr>
        <p:spPr>
          <a:xfrm>
            <a:off x="4949287" y="2668662"/>
            <a:ext cx="980718"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Health benefit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Claims processing</a:t>
            </a:r>
          </a:p>
        </p:txBody>
      </p:sp>
      <p:pic>
        <p:nvPicPr>
          <p:cNvPr id="67" name="Picture 66" descr="Children’s Mercy Kansas City logo">
            <a:extLst>
              <a:ext uri="{FF2B5EF4-FFF2-40B4-BE49-F238E27FC236}">
                <a16:creationId xmlns:a16="http://schemas.microsoft.com/office/drawing/2014/main" id="{64D4F176-5FD8-49C5-9E5E-FB0C9A64F09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037645" y="4056683"/>
            <a:ext cx="674995" cy="163952"/>
          </a:xfrm>
          <a:prstGeom prst="rect">
            <a:avLst/>
          </a:prstGeom>
          <a:noFill/>
          <a:extLst>
            <a:ext uri="{909E8E84-426E-40DD-AFC4-6F175D3DCCD1}">
              <a14:hiddenFill xmlns:a14="http://schemas.microsoft.com/office/drawing/2010/main">
                <a:solidFill>
                  <a:srgbClr val="FFFFFF"/>
                </a:solidFill>
              </a14:hiddenFill>
            </a:ext>
          </a:extLst>
        </p:spPr>
      </p:pic>
      <p:pic>
        <p:nvPicPr>
          <p:cNvPr id="179" name="Graphic 178">
            <a:extLst>
              <a:ext uri="{FF2B5EF4-FFF2-40B4-BE49-F238E27FC236}">
                <a16:creationId xmlns:a16="http://schemas.microsoft.com/office/drawing/2014/main" id="{F57C1851-48EB-4A5B-A78B-F02B27E74FD0}"/>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76876" y="1423589"/>
            <a:ext cx="403735" cy="379183"/>
          </a:xfrm>
          <a:prstGeom prst="rect">
            <a:avLst/>
          </a:prstGeom>
        </p:spPr>
      </p:pic>
      <p:sp>
        <p:nvSpPr>
          <p:cNvPr id="101" name="Text Placeholder 3">
            <a:extLst>
              <a:ext uri="{FF2B5EF4-FFF2-40B4-BE49-F238E27FC236}">
                <a16:creationId xmlns:a16="http://schemas.microsoft.com/office/drawing/2014/main" id="{BCCF5B1B-C749-4031-B27C-0B78D65653A0}"/>
              </a:ext>
            </a:extLst>
          </p:cNvPr>
          <p:cNvSpPr txBox="1">
            <a:spLocks/>
          </p:cNvSpPr>
          <p:nvPr/>
        </p:nvSpPr>
        <p:spPr>
          <a:xfrm>
            <a:off x="6576876" y="2092157"/>
            <a:ext cx="87331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Banking</a:t>
            </a:r>
          </a:p>
        </p:txBody>
      </p:sp>
      <p:cxnSp>
        <p:nvCxnSpPr>
          <p:cNvPr id="102" name="Straight Connector 101">
            <a:extLst>
              <a:ext uri="{FF2B5EF4-FFF2-40B4-BE49-F238E27FC236}">
                <a16:creationId xmlns:a16="http://schemas.microsoft.com/office/drawing/2014/main" id="{2451A30C-97AF-4E79-987F-35C852940B92}"/>
              </a:ext>
              <a:ext uri="{C183D7F6-B498-43B3-948B-1728B52AA6E4}">
                <adec:decorative xmlns:adec="http://schemas.microsoft.com/office/drawing/2017/decorative" val="1"/>
              </a:ext>
            </a:extLst>
          </p:cNvPr>
          <p:cNvCxnSpPr>
            <a:cxnSpLocks/>
          </p:cNvCxnSpPr>
          <p:nvPr/>
        </p:nvCxnSpPr>
        <p:spPr>
          <a:xfrm>
            <a:off x="6576876" y="2544522"/>
            <a:ext cx="10252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7E8CCF9-FF46-B54F-8DBB-D29AC95AF9CF}"/>
              </a:ext>
            </a:extLst>
          </p:cNvPr>
          <p:cNvSpPr txBox="1"/>
          <p:nvPr/>
        </p:nvSpPr>
        <p:spPr>
          <a:xfrm>
            <a:off x="6602384" y="2668661"/>
            <a:ext cx="925841"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Mobile banking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Digital transaction apps</a:t>
            </a:r>
          </a:p>
        </p:txBody>
      </p:sp>
      <p:pic>
        <p:nvPicPr>
          <p:cNvPr id="70" name="Picture 69" descr="HSBC logo">
            <a:extLst>
              <a:ext uri="{FF2B5EF4-FFF2-40B4-BE49-F238E27FC236}">
                <a16:creationId xmlns:a16="http://schemas.microsoft.com/office/drawing/2014/main" id="{9F35BD24-BAAD-4817-BE66-B367BE64FB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20360" y="4493310"/>
            <a:ext cx="595775" cy="559544"/>
          </a:xfrm>
          <a:prstGeom prst="rect">
            <a:avLst/>
          </a:prstGeom>
          <a:noFill/>
          <a:extLst>
            <a:ext uri="{909E8E84-426E-40DD-AFC4-6F175D3DCCD1}">
              <a14:hiddenFill xmlns:a14="http://schemas.microsoft.com/office/drawing/2010/main">
                <a:solidFill>
                  <a:srgbClr val="FFFFFF"/>
                </a:solidFill>
              </a14:hiddenFill>
            </a:ext>
          </a:extLst>
        </p:spPr>
      </p:pic>
      <p:pic>
        <p:nvPicPr>
          <p:cNvPr id="180" name="Graphic 179">
            <a:extLst>
              <a:ext uri="{FF2B5EF4-FFF2-40B4-BE49-F238E27FC236}">
                <a16:creationId xmlns:a16="http://schemas.microsoft.com/office/drawing/2014/main" id="{2EECD2C3-3B0D-423B-9113-3F6DCD11ADB3}"/>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098788" y="1423589"/>
            <a:ext cx="403735" cy="379183"/>
          </a:xfrm>
          <a:prstGeom prst="rect">
            <a:avLst/>
          </a:prstGeom>
        </p:spPr>
      </p:pic>
      <p:sp>
        <p:nvSpPr>
          <p:cNvPr id="130" name="Text Placeholder 3">
            <a:extLst>
              <a:ext uri="{FF2B5EF4-FFF2-40B4-BE49-F238E27FC236}">
                <a16:creationId xmlns:a16="http://schemas.microsoft.com/office/drawing/2014/main" id="{D6F5AEDA-3810-4EA4-A1B7-B37A832EA50D}"/>
              </a:ext>
            </a:extLst>
          </p:cNvPr>
          <p:cNvSpPr txBox="1">
            <a:spLocks/>
          </p:cNvSpPr>
          <p:nvPr/>
        </p:nvSpPr>
        <p:spPr>
          <a:xfrm>
            <a:off x="8098789" y="2092157"/>
            <a:ext cx="1316676"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Web &amp; CMS</a:t>
            </a:r>
          </a:p>
        </p:txBody>
      </p:sp>
      <p:cxnSp>
        <p:nvCxnSpPr>
          <p:cNvPr id="131" name="Straight Connector 130">
            <a:extLst>
              <a:ext uri="{FF2B5EF4-FFF2-40B4-BE49-F238E27FC236}">
                <a16:creationId xmlns:a16="http://schemas.microsoft.com/office/drawing/2014/main" id="{60C78CC6-3F6C-4F30-8357-412724E6F9C7}"/>
              </a:ext>
              <a:ext uri="{C183D7F6-B498-43B3-948B-1728B52AA6E4}">
                <adec:decorative xmlns:adec="http://schemas.microsoft.com/office/drawing/2017/decorative" val="1"/>
              </a:ext>
            </a:extLst>
          </p:cNvPr>
          <p:cNvCxnSpPr>
            <a:cxnSpLocks/>
          </p:cNvCxnSpPr>
          <p:nvPr/>
        </p:nvCxnSpPr>
        <p:spPr>
          <a:xfrm>
            <a:off x="8098789" y="2544522"/>
            <a:ext cx="108550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59623FC-47C4-9245-9E6B-DBBCA1B6D663}"/>
              </a:ext>
            </a:extLst>
          </p:cNvPr>
          <p:cNvSpPr txBox="1"/>
          <p:nvPr/>
        </p:nvSpPr>
        <p:spPr>
          <a:xfrm>
            <a:off x="8097232" y="2668661"/>
            <a:ext cx="1016705"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ECM or CRM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WordPress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0" name="Graphic 49" descr="e-commerce icon">
            <a:extLst>
              <a:ext uri="{FF2B5EF4-FFF2-40B4-BE49-F238E27FC236}">
                <a16:creationId xmlns:a16="http://schemas.microsoft.com/office/drawing/2014/main" id="{F127E086-4167-4395-8DD2-CA632833F64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61040" y="1409712"/>
            <a:ext cx="379183" cy="379183"/>
          </a:xfrm>
          <a:prstGeom prst="rect">
            <a:avLst/>
          </a:prstGeom>
        </p:spPr>
      </p:pic>
      <p:sp>
        <p:nvSpPr>
          <p:cNvPr id="18" name="Text Placeholder 3">
            <a:extLst>
              <a:ext uri="{FF2B5EF4-FFF2-40B4-BE49-F238E27FC236}">
                <a16:creationId xmlns:a16="http://schemas.microsoft.com/office/drawing/2014/main" id="{45CDEFD7-CD5F-749D-F844-A75A4E86338E}"/>
              </a:ext>
            </a:extLst>
          </p:cNvPr>
          <p:cNvSpPr txBox="1">
            <a:spLocks/>
          </p:cNvSpPr>
          <p:nvPr/>
        </p:nvSpPr>
        <p:spPr>
          <a:xfrm>
            <a:off x="9902756" y="2083323"/>
            <a:ext cx="2321768"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20" baseline="0">
                <a:solidFill>
                  <a:schemeClr val="accent1"/>
                </a:solidFill>
                <a:latin typeface="+mj-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20" normalizeH="0" baseline="0" noProof="0" dirty="0">
                <a:ln>
                  <a:noFill/>
                </a:ln>
                <a:solidFill>
                  <a:srgbClr val="0078D4"/>
                </a:solidFill>
                <a:effectLst/>
                <a:uLnTx/>
                <a:uFillTx/>
                <a:latin typeface="Segoe UI Semibold"/>
                <a:ea typeface="+mn-ea"/>
                <a:cs typeface="Segoe UI Semilight" panose="020B0402040204020203" pitchFamily="34" charset="0"/>
              </a:rPr>
              <a:t>E-commerce</a:t>
            </a:r>
          </a:p>
        </p:txBody>
      </p:sp>
      <p:cxnSp>
        <p:nvCxnSpPr>
          <p:cNvPr id="19" name="Straight Connector 18">
            <a:extLst>
              <a:ext uri="{FF2B5EF4-FFF2-40B4-BE49-F238E27FC236}">
                <a16:creationId xmlns:a16="http://schemas.microsoft.com/office/drawing/2014/main" id="{50F6A677-AAE5-0C19-CAB4-6388BB1F09A5}"/>
              </a:ext>
              <a:ext uri="{C183D7F6-B498-43B3-948B-1728B52AA6E4}">
                <adec:decorative xmlns:adec="http://schemas.microsoft.com/office/drawing/2017/decorative" val="1"/>
              </a:ext>
            </a:extLst>
          </p:cNvPr>
          <p:cNvCxnSpPr>
            <a:cxnSpLocks/>
          </p:cNvCxnSpPr>
          <p:nvPr/>
        </p:nvCxnSpPr>
        <p:spPr>
          <a:xfrm>
            <a:off x="9861040" y="2537007"/>
            <a:ext cx="108550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6CB276-18D6-6EFB-1628-A0C0594DEAA4}"/>
              </a:ext>
            </a:extLst>
          </p:cNvPr>
          <p:cNvSpPr txBox="1"/>
          <p:nvPr/>
        </p:nvSpPr>
        <p:spPr>
          <a:xfrm>
            <a:off x="9902756" y="2660922"/>
            <a:ext cx="1219070"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Retail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Transactional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Magento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30" name="Picture 6" descr="Episerver logo">
            <a:extLst>
              <a:ext uri="{FF2B5EF4-FFF2-40B4-BE49-F238E27FC236}">
                <a16:creationId xmlns:a16="http://schemas.microsoft.com/office/drawing/2014/main" id="{A1D5D7D3-4876-D931-65E4-2216B3C715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032559" y="4022157"/>
            <a:ext cx="461445" cy="4614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Tennent Caledonian Breweries logo">
            <a:extLst>
              <a:ext uri="{FF2B5EF4-FFF2-40B4-BE49-F238E27FC236}">
                <a16:creationId xmlns:a16="http://schemas.microsoft.com/office/drawing/2014/main" id="{B9DDDC41-C439-F08A-4B95-EFAA6F7AE7E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43349" y="4678228"/>
            <a:ext cx="746936" cy="417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B1BF05-BF96-C8F5-4F97-BC102C958382}"/>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902756" y="5379652"/>
            <a:ext cx="875980" cy="287127"/>
          </a:xfrm>
          <a:prstGeom prst="rect">
            <a:avLst/>
          </a:prstGeom>
        </p:spPr>
      </p:pic>
      <p:pic>
        <p:nvPicPr>
          <p:cNvPr id="4" name="Picture 2" descr="The official website of the Nobel Prize - NobelPrize.org">
            <a:extLst>
              <a:ext uri="{FF2B5EF4-FFF2-40B4-BE49-F238E27FC236}">
                <a16:creationId xmlns:a16="http://schemas.microsoft.com/office/drawing/2014/main" id="{0872561E-2083-5D17-5694-AEDBEB10C9F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00604" y="3754643"/>
            <a:ext cx="616544" cy="47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873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Placeholder 18" descr="A group of people sitting around a table with drinks&#10;&#10;Description automatically generated with medium confidence">
            <a:extLst>
              <a:ext uri="{FF2B5EF4-FFF2-40B4-BE49-F238E27FC236}">
                <a16:creationId xmlns:a16="http://schemas.microsoft.com/office/drawing/2014/main" id="{E014DD4C-4B00-4DD7-90C1-4A440BA0EC27}"/>
              </a:ext>
            </a:extLst>
          </p:cNvPr>
          <p:cNvPicPr>
            <a:picLocks noGrp="1" noChangeAspect="1"/>
          </p:cNvPicPr>
          <p:nvPr>
            <p:ph type="pic" sz="quarter" idx="11"/>
          </p:nvPr>
        </p:nvPicPr>
        <p:blipFill>
          <a:blip r:embed="rId3"/>
          <a:srcRect l="26068" r="26068"/>
          <a:stretch>
            <a:fillRect/>
          </a:stretch>
        </p:blipFill>
        <p:spPr/>
      </p:pic>
      <p:sp>
        <p:nvSpPr>
          <p:cNvPr id="14" name="Title 13">
            <a:extLst>
              <a:ext uri="{FF2B5EF4-FFF2-40B4-BE49-F238E27FC236}">
                <a16:creationId xmlns:a16="http://schemas.microsoft.com/office/drawing/2014/main" id="{7CC73606-31AA-4930-A522-98725F71BD1C}"/>
              </a:ext>
            </a:extLst>
          </p:cNvPr>
          <p:cNvSpPr>
            <a:spLocks noGrp="1"/>
          </p:cNvSpPr>
          <p:nvPr>
            <p:ph type="title"/>
          </p:nvPr>
        </p:nvSpPr>
        <p:spPr>
          <a:xfrm>
            <a:off x="588263" y="457200"/>
            <a:ext cx="5146331" cy="1477328"/>
          </a:xfrm>
        </p:spPr>
        <p:txBody>
          <a:bodyPr/>
          <a:lstStyle/>
          <a:p>
            <a:r>
              <a:rPr lang="en-US" dirty="0">
                <a:solidFill>
                  <a:schemeClr val="tx1"/>
                </a:solidFill>
              </a:rPr>
              <a:t>Gamepub keeps gamers happy by reducing downtime </a:t>
            </a:r>
          </a:p>
        </p:txBody>
      </p:sp>
      <p:pic>
        <p:nvPicPr>
          <p:cNvPr id="17" name="Picture Placeholder 7" descr="GamePub logo">
            <a:extLst>
              <a:ext uri="{FF2B5EF4-FFF2-40B4-BE49-F238E27FC236}">
                <a16:creationId xmlns:a16="http://schemas.microsoft.com/office/drawing/2014/main" id="{3EA97463-780B-498F-8380-9C0286C2B081}"/>
              </a:ext>
            </a:extLst>
          </p:cNvPr>
          <p:cNvPicPr>
            <a:picLocks noChangeAspect="1"/>
          </p:cNvPicPr>
          <p:nvPr/>
        </p:nvPicPr>
        <p:blipFill rotWithShape="1">
          <a:blip r:embed="rId4">
            <a:extLst>
              <a:ext uri="{28A0092B-C50C-407E-A947-70E740481C1C}">
                <a14:useLocalDpi xmlns:a14="http://schemas.microsoft.com/office/drawing/2010/main" val="0"/>
              </a:ext>
            </a:extLst>
          </a:blip>
          <a:srcRect l="-32779" t="-19296" r="-24172" b="-59027"/>
          <a:stretch/>
        </p:blipFill>
        <p:spPr>
          <a:xfrm>
            <a:off x="-401989" y="5554980"/>
            <a:ext cx="4066024" cy="1436135"/>
          </a:xfrm>
          <a:prstGeom prst="rect">
            <a:avLst/>
          </a:prstGeom>
        </p:spPr>
      </p:pic>
      <p:sp>
        <p:nvSpPr>
          <p:cNvPr id="46" name="Text Placeholder 26">
            <a:extLst>
              <a:ext uri="{FF2B5EF4-FFF2-40B4-BE49-F238E27FC236}">
                <a16:creationId xmlns:a16="http://schemas.microsoft.com/office/drawing/2014/main" id="{D7CF49CB-2DCB-4C53-B36E-08F5ED25F46A}"/>
              </a:ext>
            </a:extLst>
          </p:cNvPr>
          <p:cNvSpPr>
            <a:spLocks noGrp="1"/>
          </p:cNvSpPr>
          <p:nvPr>
            <p:ph type="body" sz="quarter" idx="10"/>
          </p:nvPr>
        </p:nvSpPr>
        <p:spPr>
          <a:xfrm>
            <a:off x="588263" y="2309972"/>
            <a:ext cx="5045641" cy="2554545"/>
          </a:xfrm>
        </p:spPr>
        <p:txBody>
          <a:bodyPr/>
          <a:lstStyle/>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HQ in Seoul, South Korea, Gamepub is a major mobile game publisher that needed a fast and reliable database </a:t>
            </a:r>
          </a:p>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Gamepub has been able to reduce service downtime, failure prevention and analysis has become much easier.</a:t>
            </a:r>
            <a:endParaRPr lang="en-CA" sz="1400" dirty="0">
              <a:solidFill>
                <a:schemeClr val="tx1"/>
              </a:solidFill>
              <a:latin typeface="Segoe UI" panose="020B0502040204020203" pitchFamily="34" charset="0"/>
              <a:cs typeface="Segoe UI" panose="020B0502040204020203" pitchFamily="34" charset="0"/>
            </a:endParaRPr>
          </a:p>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With Flexible Server’s scheduled maintenance updates Gamepub controls maintenance to coincide with game updates.</a:t>
            </a:r>
          </a:p>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Gamepub has seen 25% reduction in time and human resources by deploying Flexible Server. </a:t>
            </a:r>
            <a:endParaRPr lang="en-US" sz="1400" dirty="0">
              <a:latin typeface="+mn-lt"/>
            </a:endParaRPr>
          </a:p>
          <a:p>
            <a:pPr>
              <a:spcBef>
                <a:spcPts val="600"/>
              </a:spcBef>
              <a:spcAft>
                <a:spcPts val="600"/>
              </a:spcAft>
            </a:pPr>
            <a:endParaRPr lang="en-US" sz="1400" dirty="0">
              <a:latin typeface="+mn-lt"/>
            </a:endParaRPr>
          </a:p>
        </p:txBody>
      </p:sp>
      <p:sp>
        <p:nvSpPr>
          <p:cNvPr id="20" name="Rectangle 19">
            <a:extLst>
              <a:ext uri="{FF2B5EF4-FFF2-40B4-BE49-F238E27FC236}">
                <a16:creationId xmlns:a16="http://schemas.microsoft.com/office/drawing/2014/main" id="{35FE69EB-1622-40B7-A08E-87753E134C24}"/>
              </a:ext>
            </a:extLst>
          </p:cNvPr>
          <p:cNvSpPr/>
          <p:nvPr/>
        </p:nvSpPr>
        <p:spPr bwMode="auto">
          <a:xfrm>
            <a:off x="6729414" y="4566105"/>
            <a:ext cx="4879974" cy="1706942"/>
          </a:xfrm>
          <a:prstGeom prst="rect">
            <a:avLst/>
          </a:prstGeom>
          <a:solidFill>
            <a:schemeClr val="bg1">
              <a:alpha val="93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UI"/>
                <a:ea typeface="+mn-ea"/>
                <a:cs typeface="+mn-cs"/>
              </a:rPr>
              <a:t>“Server provisioning, maintenance, and monitoring requires a lot of time and human resources. Compared with installing and using MySQL on a virtual machine, I saved about 25 percent of resources by deploying the Flexible Server option.“ </a:t>
            </a: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Seokchan Sohn</a:t>
            </a: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UI"/>
                <a:ea typeface="Segoe UI" pitchFamily="34" charset="0"/>
                <a:cs typeface="Segoe UI" pitchFamily="34" charset="0"/>
              </a:rPr>
              <a:t>System Team Lead</a:t>
            </a:r>
            <a:endPar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00279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3BBC0-B231-4804-91B5-342EAE089C33}"/>
              </a:ext>
            </a:extLst>
          </p:cNvPr>
          <p:cNvSpPr>
            <a:spLocks noGrp="1"/>
          </p:cNvSpPr>
          <p:nvPr>
            <p:ph type="title"/>
          </p:nvPr>
        </p:nvSpPr>
        <p:spPr>
          <a:xfrm>
            <a:off x="1019011" y="947706"/>
            <a:ext cx="6750305" cy="1325863"/>
          </a:xfrm>
        </p:spPr>
        <p:txBody>
          <a:bodyPr/>
          <a:lstStyle/>
          <a:p>
            <a:r>
              <a:rPr lang="en-US" sz="4000" dirty="0"/>
              <a:t>Economic stability</a:t>
            </a:r>
            <a:br>
              <a:rPr lang="en-US" sz="4000" dirty="0"/>
            </a:br>
            <a:r>
              <a:rPr lang="en-US" sz="4000" dirty="0">
                <a:solidFill>
                  <a:schemeClr val="accent1"/>
                </a:solidFill>
              </a:rPr>
              <a:t>impacted by disruptive events</a:t>
            </a:r>
          </a:p>
        </p:txBody>
      </p:sp>
      <p:grpSp>
        <p:nvGrpSpPr>
          <p:cNvPr id="12" name="Group 11" descr="The curve showing the increase of Economic stability impacted by disruptive events starting from the lowest node US economic recession followed by World War I, The Great Depression, World War II, Energy crisis, Early 1980s recession, Black Monday, Early 1990s recession, Sept 11 attacks (US), Dot-com bubble, SARS outbreak, Great Recession, Greek debt crisis, European debt crisis, US-China economic conflict, Brexit decision, Black Monday, Black Thursday and COVID-19 pandemic at the top.">
            <a:extLst>
              <a:ext uri="{FF2B5EF4-FFF2-40B4-BE49-F238E27FC236}">
                <a16:creationId xmlns:a16="http://schemas.microsoft.com/office/drawing/2014/main" id="{A04AEDCB-9FFC-4CA9-BB0C-E9335EC393B1}"/>
              </a:ext>
            </a:extLst>
          </p:cNvPr>
          <p:cNvGrpSpPr/>
          <p:nvPr/>
        </p:nvGrpSpPr>
        <p:grpSpPr>
          <a:xfrm>
            <a:off x="0" y="486229"/>
            <a:ext cx="12192000" cy="5810188"/>
            <a:chOff x="0" y="486229"/>
            <a:chExt cx="12192000" cy="5810188"/>
          </a:xfrm>
        </p:grpSpPr>
        <p:sp>
          <p:nvSpPr>
            <p:cNvPr id="3" name="TextBox 2">
              <a:extLst>
                <a:ext uri="{FF2B5EF4-FFF2-40B4-BE49-F238E27FC236}">
                  <a16:creationId xmlns:a16="http://schemas.microsoft.com/office/drawing/2014/main" id="{BBCB37A7-32DB-437C-AA2E-D4D992F27545}"/>
                </a:ext>
                <a:ext uri="{C183D7F6-B498-43B3-948B-1728B52AA6E4}">
                  <adec:decorative xmlns:adec="http://schemas.microsoft.com/office/drawing/2017/decorative" val="1"/>
                </a:ext>
              </a:extLst>
            </p:cNvPr>
            <p:cNvSpPr txBox="1"/>
            <p:nvPr/>
          </p:nvSpPr>
          <p:spPr>
            <a:xfrm>
              <a:off x="90270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1900s</a:t>
              </a:r>
            </a:p>
          </p:txBody>
        </p:sp>
        <p:sp>
          <p:nvSpPr>
            <p:cNvPr id="6" name="TextBox 5">
              <a:extLst>
                <a:ext uri="{FF2B5EF4-FFF2-40B4-BE49-F238E27FC236}">
                  <a16:creationId xmlns:a16="http://schemas.microsoft.com/office/drawing/2014/main" id="{325DD9E4-74DC-4D92-BB1D-26CD2FDBEF5B}"/>
                </a:ext>
                <a:ext uri="{C183D7F6-B498-43B3-948B-1728B52AA6E4}">
                  <adec:decorative xmlns:adec="http://schemas.microsoft.com/office/drawing/2017/decorative" val="1"/>
                </a:ext>
              </a:extLst>
            </p:cNvPr>
            <p:cNvSpPr txBox="1"/>
            <p:nvPr/>
          </p:nvSpPr>
          <p:spPr>
            <a:xfrm>
              <a:off x="2509335"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1920s</a:t>
              </a:r>
            </a:p>
          </p:txBody>
        </p:sp>
        <p:sp>
          <p:nvSpPr>
            <p:cNvPr id="7" name="TextBox 6">
              <a:extLst>
                <a:ext uri="{FF2B5EF4-FFF2-40B4-BE49-F238E27FC236}">
                  <a16:creationId xmlns:a16="http://schemas.microsoft.com/office/drawing/2014/main" id="{E0526101-3F00-40D8-9DF3-BE8A8B335001}"/>
                </a:ext>
                <a:ext uri="{C183D7F6-B498-43B3-948B-1728B52AA6E4}">
                  <adec:decorative xmlns:adec="http://schemas.microsoft.com/office/drawing/2017/decorative" val="1"/>
                </a:ext>
              </a:extLst>
            </p:cNvPr>
            <p:cNvSpPr txBox="1"/>
            <p:nvPr/>
          </p:nvSpPr>
          <p:spPr>
            <a:xfrm>
              <a:off x="4115969"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1940s</a:t>
              </a:r>
            </a:p>
          </p:txBody>
        </p:sp>
        <p:sp>
          <p:nvSpPr>
            <p:cNvPr id="8" name="TextBox 7">
              <a:extLst>
                <a:ext uri="{FF2B5EF4-FFF2-40B4-BE49-F238E27FC236}">
                  <a16:creationId xmlns:a16="http://schemas.microsoft.com/office/drawing/2014/main" id="{7B764D2D-AC62-43F2-B289-DEA57133B29D}"/>
                </a:ext>
                <a:ext uri="{C183D7F6-B498-43B3-948B-1728B52AA6E4}">
                  <adec:decorative xmlns:adec="http://schemas.microsoft.com/office/drawing/2017/decorative" val="1"/>
                </a:ext>
              </a:extLst>
            </p:cNvPr>
            <p:cNvSpPr txBox="1"/>
            <p:nvPr/>
          </p:nvSpPr>
          <p:spPr>
            <a:xfrm>
              <a:off x="5722603"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1960s</a:t>
              </a:r>
            </a:p>
          </p:txBody>
        </p:sp>
        <p:sp>
          <p:nvSpPr>
            <p:cNvPr id="9" name="TextBox 8">
              <a:extLst>
                <a:ext uri="{FF2B5EF4-FFF2-40B4-BE49-F238E27FC236}">
                  <a16:creationId xmlns:a16="http://schemas.microsoft.com/office/drawing/2014/main" id="{12C42134-21D0-449F-AA7B-71E7C8053708}"/>
                </a:ext>
                <a:ext uri="{C183D7F6-B498-43B3-948B-1728B52AA6E4}">
                  <adec:decorative xmlns:adec="http://schemas.microsoft.com/office/drawing/2017/decorative" val="1"/>
                </a:ext>
              </a:extLst>
            </p:cNvPr>
            <p:cNvSpPr txBox="1"/>
            <p:nvPr/>
          </p:nvSpPr>
          <p:spPr>
            <a:xfrm>
              <a:off x="7329237"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1980s</a:t>
              </a:r>
            </a:p>
          </p:txBody>
        </p:sp>
        <p:sp>
          <p:nvSpPr>
            <p:cNvPr id="10" name="TextBox 9">
              <a:extLst>
                <a:ext uri="{FF2B5EF4-FFF2-40B4-BE49-F238E27FC236}">
                  <a16:creationId xmlns:a16="http://schemas.microsoft.com/office/drawing/2014/main" id="{D0343682-6A82-4EE4-B4E1-C06311D8D095}"/>
                </a:ext>
                <a:ext uri="{C183D7F6-B498-43B3-948B-1728B52AA6E4}">
                  <adec:decorative xmlns:adec="http://schemas.microsoft.com/office/drawing/2017/decorative" val="1"/>
                </a:ext>
              </a:extLst>
            </p:cNvPr>
            <p:cNvSpPr txBox="1"/>
            <p:nvPr/>
          </p:nvSpPr>
          <p:spPr>
            <a:xfrm>
              <a:off x="8935871"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2000s</a:t>
              </a:r>
            </a:p>
          </p:txBody>
        </p:sp>
        <p:sp>
          <p:nvSpPr>
            <p:cNvPr id="11" name="TextBox 10">
              <a:extLst>
                <a:ext uri="{FF2B5EF4-FFF2-40B4-BE49-F238E27FC236}">
                  <a16:creationId xmlns:a16="http://schemas.microsoft.com/office/drawing/2014/main" id="{CDC89478-2E6E-4CF1-A19E-067DD3FC1908}"/>
                </a:ext>
                <a:ext uri="{C183D7F6-B498-43B3-948B-1728B52AA6E4}">
                  <adec:decorative xmlns:adec="http://schemas.microsoft.com/office/drawing/2017/decorative" val="1"/>
                </a:ext>
              </a:extLst>
            </p:cNvPr>
            <p:cNvSpPr txBox="1"/>
            <p:nvPr/>
          </p:nvSpPr>
          <p:spPr>
            <a:xfrm>
              <a:off x="10542502" y="6050196"/>
              <a:ext cx="746797" cy="246221"/>
            </a:xfrm>
            <a:prstGeom prst="rect">
              <a:avLst/>
            </a:prstGeom>
            <a:noFill/>
          </p:spPr>
          <p:txBody>
            <a:bodyPr wrap="square" lIns="0" tIns="0" rIns="0" bIns="0" rtlCol="0">
              <a:spAutoFit/>
            </a:bodyPr>
            <a:lstStyle/>
            <a:p>
              <a:pPr algn="ctr"/>
              <a:r>
                <a:rPr lang="en-US" sz="1600" dirty="0">
                  <a:solidFill>
                    <a:schemeClr val="accent1"/>
                  </a:solidFill>
                  <a:latin typeface="+mj-lt"/>
                </a:rPr>
                <a:t>2020s</a:t>
              </a:r>
            </a:p>
          </p:txBody>
        </p:sp>
        <p:sp>
          <p:nvSpPr>
            <p:cNvPr id="5" name="Rectangle 4">
              <a:extLst>
                <a:ext uri="{FF2B5EF4-FFF2-40B4-BE49-F238E27FC236}">
                  <a16:creationId xmlns:a16="http://schemas.microsoft.com/office/drawing/2014/main" id="{A479F8B4-FDE8-49F8-8B97-E826F58295FE}"/>
                </a:ext>
                <a:ext uri="{C183D7F6-B498-43B3-948B-1728B52AA6E4}">
                  <adec:decorative xmlns:adec="http://schemas.microsoft.com/office/drawing/2017/decorative" val="1"/>
                </a:ext>
              </a:extLst>
            </p:cNvPr>
            <p:cNvSpPr/>
            <p:nvPr/>
          </p:nvSpPr>
          <p:spPr bwMode="auto">
            <a:xfrm>
              <a:off x="10819388" y="708804"/>
              <a:ext cx="1372612" cy="494141"/>
            </a:xfrm>
            <a:prstGeom prst="rect">
              <a:avLst/>
            </a:prstGeom>
            <a:gradFill flip="none" rotWithShape="1">
              <a:gsLst>
                <a:gs pos="15000">
                  <a:schemeClr val="accent1">
                    <a:alpha val="5000"/>
                    <a:lumMod val="100000"/>
                  </a:schemeClr>
                </a:gs>
                <a:gs pos="68000">
                  <a:schemeClr val="accent1">
                    <a:alpha val="50000"/>
                    <a:lumMod val="100000"/>
                  </a:schemeClr>
                </a:gs>
              </a:gsLst>
              <a:lin ang="12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85" name="Rectangle 84">
              <a:extLst>
                <a:ext uri="{FF2B5EF4-FFF2-40B4-BE49-F238E27FC236}">
                  <a16:creationId xmlns:a16="http://schemas.microsoft.com/office/drawing/2014/main" id="{3E58FAF3-1D12-4E32-A116-EC78C5954EAF}"/>
                </a:ext>
                <a:ext uri="{C183D7F6-B498-43B3-948B-1728B52AA6E4}">
                  <adec:decorative xmlns:adec="http://schemas.microsoft.com/office/drawing/2017/decorative" val="1"/>
                </a:ext>
              </a:extLst>
            </p:cNvPr>
            <p:cNvSpPr/>
            <p:nvPr/>
          </p:nvSpPr>
          <p:spPr bwMode="auto">
            <a:xfrm>
              <a:off x="10596786" y="1289092"/>
              <a:ext cx="1595213" cy="494141"/>
            </a:xfrm>
            <a:prstGeom prst="rect">
              <a:avLst/>
            </a:prstGeom>
            <a:gradFill flip="none" rotWithShape="1">
              <a:gsLst>
                <a:gs pos="7000">
                  <a:schemeClr val="accent1">
                    <a:alpha val="5000"/>
                    <a:lumMod val="100000"/>
                  </a:schemeClr>
                </a:gs>
                <a:gs pos="83000">
                  <a:schemeClr val="accent1">
                    <a:alpha val="50000"/>
                    <a:lumMod val="10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89" name="Rectangle 88">
              <a:extLst>
                <a:ext uri="{FF2B5EF4-FFF2-40B4-BE49-F238E27FC236}">
                  <a16:creationId xmlns:a16="http://schemas.microsoft.com/office/drawing/2014/main" id="{FEF1648A-DEBD-4DCA-B176-E1FEB5220089}"/>
                </a:ext>
                <a:ext uri="{C183D7F6-B498-43B3-948B-1728B52AA6E4}">
                  <adec:decorative xmlns:adec="http://schemas.microsoft.com/office/drawing/2017/decorative" val="1"/>
                </a:ext>
              </a:extLst>
            </p:cNvPr>
            <p:cNvSpPr/>
            <p:nvPr/>
          </p:nvSpPr>
          <p:spPr bwMode="auto">
            <a:xfrm>
              <a:off x="10287000" y="1869379"/>
              <a:ext cx="1904998" cy="494141"/>
            </a:xfrm>
            <a:prstGeom prst="rect">
              <a:avLst/>
            </a:prstGeom>
            <a:gradFill flip="none" rotWithShape="1">
              <a:gsLst>
                <a:gs pos="0">
                  <a:schemeClr val="accent1">
                    <a:alpha val="4000"/>
                    <a:lumMod val="100000"/>
                  </a:schemeClr>
                </a:gs>
                <a:gs pos="100000">
                  <a:schemeClr val="accent1">
                    <a:alpha val="50000"/>
                    <a:lumMod val="100000"/>
                  </a:schemeClr>
                </a:gs>
              </a:gsLst>
              <a:lin ang="18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0" name="Rectangle 89">
              <a:extLst>
                <a:ext uri="{FF2B5EF4-FFF2-40B4-BE49-F238E27FC236}">
                  <a16:creationId xmlns:a16="http://schemas.microsoft.com/office/drawing/2014/main" id="{8E3F85AC-D032-4DC9-9CB0-2D27DD8C51AF}"/>
                </a:ext>
                <a:ext uri="{C183D7F6-B498-43B3-948B-1728B52AA6E4}">
                  <adec:decorative xmlns:adec="http://schemas.microsoft.com/office/drawing/2017/decorative" val="1"/>
                </a:ext>
              </a:extLst>
            </p:cNvPr>
            <p:cNvSpPr/>
            <p:nvPr/>
          </p:nvSpPr>
          <p:spPr bwMode="auto">
            <a:xfrm>
              <a:off x="9898416" y="2445209"/>
              <a:ext cx="2293581" cy="494141"/>
            </a:xfrm>
            <a:prstGeom prst="rect">
              <a:avLst/>
            </a:prstGeom>
            <a:gradFill flip="none" rotWithShape="1">
              <a:gsLst>
                <a:gs pos="9000">
                  <a:schemeClr val="accent1">
                    <a:alpha val="4000"/>
                    <a:lumMod val="100000"/>
                  </a:schemeClr>
                </a:gs>
                <a:gs pos="100000">
                  <a:schemeClr val="accent1">
                    <a:alpha val="75000"/>
                    <a:lumMod val="100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1" name="Rectangle 90">
              <a:extLst>
                <a:ext uri="{FF2B5EF4-FFF2-40B4-BE49-F238E27FC236}">
                  <a16:creationId xmlns:a16="http://schemas.microsoft.com/office/drawing/2014/main" id="{0E5FDFED-5C1C-48F7-BD69-293E45F17C4A}"/>
                </a:ext>
                <a:ext uri="{C183D7F6-B498-43B3-948B-1728B52AA6E4}">
                  <adec:decorative xmlns:adec="http://schemas.microsoft.com/office/drawing/2017/decorative" val="1"/>
                </a:ext>
              </a:extLst>
            </p:cNvPr>
            <p:cNvSpPr/>
            <p:nvPr/>
          </p:nvSpPr>
          <p:spPr bwMode="auto">
            <a:xfrm>
              <a:off x="9495193" y="3029953"/>
              <a:ext cx="2696799" cy="494141"/>
            </a:xfrm>
            <a:prstGeom prst="rect">
              <a:avLst/>
            </a:prstGeom>
            <a:gradFill flip="none" rotWithShape="1">
              <a:gsLst>
                <a:gs pos="9000">
                  <a:schemeClr val="accent1">
                    <a:alpha val="3000"/>
                    <a:lumMod val="100000"/>
                  </a:schemeClr>
                </a:gs>
                <a:gs pos="100000">
                  <a:schemeClr val="accent1">
                    <a:alpha val="75000"/>
                    <a:lumMod val="100000"/>
                  </a:schemeClr>
                </a:gs>
              </a:gsLst>
              <a:lin ang="24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4" name="Rectangle 93">
              <a:extLst>
                <a:ext uri="{FF2B5EF4-FFF2-40B4-BE49-F238E27FC236}">
                  <a16:creationId xmlns:a16="http://schemas.microsoft.com/office/drawing/2014/main" id="{15E15F85-95DE-4893-A672-7184BA097ED0}"/>
                </a:ext>
                <a:ext uri="{C183D7F6-B498-43B3-948B-1728B52AA6E4}">
                  <adec:decorative xmlns:adec="http://schemas.microsoft.com/office/drawing/2017/decorative" val="1"/>
                </a:ext>
              </a:extLst>
            </p:cNvPr>
            <p:cNvSpPr/>
            <p:nvPr/>
          </p:nvSpPr>
          <p:spPr bwMode="auto">
            <a:xfrm>
              <a:off x="8728374" y="3610241"/>
              <a:ext cx="3463621" cy="494141"/>
            </a:xfrm>
            <a:prstGeom prst="rect">
              <a:avLst/>
            </a:prstGeom>
            <a:gradFill flip="none" rotWithShape="1">
              <a:gsLst>
                <a:gs pos="14000">
                  <a:schemeClr val="accent1">
                    <a:alpha val="3000"/>
                    <a:lumMod val="100000"/>
                  </a:schemeClr>
                </a:gs>
                <a:gs pos="100000">
                  <a:schemeClr val="accent1">
                    <a:alpha val="75000"/>
                    <a:lumMod val="100000"/>
                  </a:schemeClr>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5" name="Rectangle 94">
              <a:extLst>
                <a:ext uri="{FF2B5EF4-FFF2-40B4-BE49-F238E27FC236}">
                  <a16:creationId xmlns:a16="http://schemas.microsoft.com/office/drawing/2014/main" id="{1106E02D-7E3A-4209-A9CC-31DD15E556B5}"/>
                </a:ext>
                <a:ext uri="{C183D7F6-B498-43B3-948B-1728B52AA6E4}">
                  <adec:decorative xmlns:adec="http://schemas.microsoft.com/office/drawing/2017/decorative" val="1"/>
                </a:ext>
              </a:extLst>
            </p:cNvPr>
            <p:cNvSpPr/>
            <p:nvPr/>
          </p:nvSpPr>
          <p:spPr bwMode="auto">
            <a:xfrm>
              <a:off x="7737295" y="4190527"/>
              <a:ext cx="4454699" cy="494141"/>
            </a:xfrm>
            <a:prstGeom prst="rect">
              <a:avLst/>
            </a:prstGeom>
            <a:gradFill flip="none" rotWithShape="1">
              <a:gsLst>
                <a:gs pos="11000">
                  <a:schemeClr val="accent1">
                    <a:alpha val="2000"/>
                    <a:lumMod val="100000"/>
                  </a:schemeClr>
                </a:gs>
                <a:gs pos="100000">
                  <a:schemeClr val="accent1">
                    <a:lumMod val="100000"/>
                  </a:schemeClr>
                </a:gs>
              </a:gsLst>
              <a:lin ang="30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6" name="Rectangle 95">
              <a:extLst>
                <a:ext uri="{FF2B5EF4-FFF2-40B4-BE49-F238E27FC236}">
                  <a16:creationId xmlns:a16="http://schemas.microsoft.com/office/drawing/2014/main" id="{53E0819A-2D50-4589-A540-80630F821E5E}"/>
                </a:ext>
                <a:ext uri="{C183D7F6-B498-43B3-948B-1728B52AA6E4}">
                  <adec:decorative xmlns:adec="http://schemas.microsoft.com/office/drawing/2017/decorative" val="1"/>
                </a:ext>
              </a:extLst>
            </p:cNvPr>
            <p:cNvSpPr/>
            <p:nvPr/>
          </p:nvSpPr>
          <p:spPr bwMode="auto">
            <a:xfrm>
              <a:off x="4746171" y="4770814"/>
              <a:ext cx="7445822" cy="494141"/>
            </a:xfrm>
            <a:prstGeom prst="rect">
              <a:avLst/>
            </a:prstGeom>
            <a:gradFill flip="none" rotWithShape="1">
              <a:gsLst>
                <a:gs pos="23000">
                  <a:schemeClr val="accent1">
                    <a:alpha val="2000"/>
                    <a:lumMod val="100000"/>
                  </a:schemeClr>
                </a:gs>
                <a:gs pos="100000">
                  <a:schemeClr val="accent1">
                    <a:lumMod val="100000"/>
                  </a:schemeClr>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97" name="Rectangle 96">
              <a:extLst>
                <a:ext uri="{FF2B5EF4-FFF2-40B4-BE49-F238E27FC236}">
                  <a16:creationId xmlns:a16="http://schemas.microsoft.com/office/drawing/2014/main" id="{6C3C2EC4-50CE-43FC-AB05-04A97AA24FB3}"/>
                </a:ext>
                <a:ext uri="{C183D7F6-B498-43B3-948B-1728B52AA6E4}">
                  <adec:decorative xmlns:adec="http://schemas.microsoft.com/office/drawing/2017/decorative" val="1"/>
                </a:ext>
              </a:extLst>
            </p:cNvPr>
            <p:cNvSpPr/>
            <p:nvPr/>
          </p:nvSpPr>
          <p:spPr bwMode="auto">
            <a:xfrm>
              <a:off x="0" y="5351102"/>
              <a:ext cx="12191992" cy="494141"/>
            </a:xfrm>
            <a:prstGeom prst="rect">
              <a:avLst/>
            </a:prstGeom>
            <a:gradFill flip="none" rotWithShape="1">
              <a:gsLst>
                <a:gs pos="21000">
                  <a:schemeClr val="accent1">
                    <a:alpha val="0"/>
                    <a:lumMod val="60000"/>
                    <a:lumOff val="40000"/>
                  </a:schemeClr>
                </a:gs>
                <a:gs pos="100000">
                  <a:schemeClr val="accent1">
                    <a:lumMod val="100000"/>
                  </a:schemeClr>
                </a:gs>
              </a:gsLst>
              <a:lin ang="36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useBgFill="1">
          <p:nvSpPr>
            <p:cNvPr id="27" name="Freeform: Shape 26">
              <a:extLst>
                <a:ext uri="{FF2B5EF4-FFF2-40B4-BE49-F238E27FC236}">
                  <a16:creationId xmlns:a16="http://schemas.microsoft.com/office/drawing/2014/main" id="{CA6BB822-B040-435B-AFDF-9A40A9B9A9ED}"/>
                </a:ext>
                <a:ext uri="{C183D7F6-B498-43B3-948B-1728B52AA6E4}">
                  <adec:decorative xmlns:adec="http://schemas.microsoft.com/office/drawing/2017/decorative" val="1"/>
                </a:ext>
              </a:extLst>
            </p:cNvPr>
            <p:cNvSpPr/>
            <p:nvPr/>
          </p:nvSpPr>
          <p:spPr bwMode="auto">
            <a:xfrm>
              <a:off x="1" y="486229"/>
              <a:ext cx="11115856" cy="5015724"/>
            </a:xfrm>
            <a:custGeom>
              <a:avLst/>
              <a:gdLst>
                <a:gd name="connsiteX0" fmla="*/ 0 w 10049692"/>
                <a:gd name="connsiteY0" fmla="*/ 4171406 h 4171406"/>
                <a:gd name="connsiteX1" fmla="*/ 4807132 w 10049692"/>
                <a:gd name="connsiteY1" fmla="*/ 3901440 h 4171406"/>
                <a:gd name="connsiteX2" fmla="*/ 7794172 w 10049692"/>
                <a:gd name="connsiteY2" fmla="*/ 2978331 h 4171406"/>
                <a:gd name="connsiteX3" fmla="*/ 9239795 w 10049692"/>
                <a:gd name="connsiteY3" fmla="*/ 1558834 h 4171406"/>
                <a:gd name="connsiteX4" fmla="*/ 10049692 w 10049692"/>
                <a:gd name="connsiteY4" fmla="*/ 0 h 4171406"/>
                <a:gd name="connsiteX0" fmla="*/ 0 w 11054647"/>
                <a:gd name="connsiteY0" fmla="*/ 4190035 h 4190035"/>
                <a:gd name="connsiteX1" fmla="*/ 5812087 w 11054647"/>
                <a:gd name="connsiteY1" fmla="*/ 3901440 h 4190035"/>
                <a:gd name="connsiteX2" fmla="*/ 8799127 w 11054647"/>
                <a:gd name="connsiteY2" fmla="*/ 2978331 h 4190035"/>
                <a:gd name="connsiteX3" fmla="*/ 10244750 w 11054647"/>
                <a:gd name="connsiteY3" fmla="*/ 1558834 h 4190035"/>
                <a:gd name="connsiteX4" fmla="*/ 11054647 w 11054647"/>
                <a:gd name="connsiteY4" fmla="*/ 0 h 4190035"/>
                <a:gd name="connsiteX0" fmla="*/ 0 w 11054647"/>
                <a:gd name="connsiteY0" fmla="*/ 4190035 h 4193286"/>
                <a:gd name="connsiteX1" fmla="*/ 5812087 w 11054647"/>
                <a:gd name="connsiteY1" fmla="*/ 3901440 h 4193286"/>
                <a:gd name="connsiteX2" fmla="*/ 8799127 w 11054647"/>
                <a:gd name="connsiteY2" fmla="*/ 2978331 h 4193286"/>
                <a:gd name="connsiteX3" fmla="*/ 10244750 w 11054647"/>
                <a:gd name="connsiteY3" fmla="*/ 1558834 h 4193286"/>
                <a:gd name="connsiteX4" fmla="*/ 11054647 w 11054647"/>
                <a:gd name="connsiteY4" fmla="*/ 0 h 419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4647" h="4193286">
                  <a:moveTo>
                    <a:pt x="0" y="4190035"/>
                  </a:moveTo>
                  <a:cubicBezTo>
                    <a:pt x="2046863" y="4214088"/>
                    <a:pt x="4345566" y="4103391"/>
                    <a:pt x="5812087" y="3901440"/>
                  </a:cubicBezTo>
                  <a:cubicBezTo>
                    <a:pt x="7278608" y="3699489"/>
                    <a:pt x="8060350" y="3368765"/>
                    <a:pt x="8799127" y="2978331"/>
                  </a:cubicBezTo>
                  <a:cubicBezTo>
                    <a:pt x="9537904" y="2587897"/>
                    <a:pt x="9868830" y="2055222"/>
                    <a:pt x="10244750" y="1558834"/>
                  </a:cubicBezTo>
                  <a:cubicBezTo>
                    <a:pt x="10620670" y="1062446"/>
                    <a:pt x="10837658" y="531223"/>
                    <a:pt x="11054647" y="0"/>
                  </a:cubicBezTo>
                </a:path>
              </a:pathLst>
            </a:custGeom>
            <a:ln w="28575">
              <a:solidFill>
                <a:schemeClr val="accent1"/>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6C29346-CC5F-41CA-AB66-C3B72872212E}"/>
                </a:ext>
                <a:ext uri="{C183D7F6-B498-43B3-948B-1728B52AA6E4}">
                  <adec:decorative xmlns:adec="http://schemas.microsoft.com/office/drawing/2017/decorative" val="1"/>
                </a:ext>
              </a:extLst>
            </p:cNvPr>
            <p:cNvSpPr/>
            <p:nvPr/>
          </p:nvSpPr>
          <p:spPr bwMode="auto">
            <a:xfrm>
              <a:off x="1215351" y="545119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Oval 18">
              <a:extLst>
                <a:ext uri="{FF2B5EF4-FFF2-40B4-BE49-F238E27FC236}">
                  <a16:creationId xmlns:a16="http://schemas.microsoft.com/office/drawing/2014/main" id="{F6413F20-62DF-4EFC-987C-157726F4EFD0}"/>
                </a:ext>
                <a:ext uri="{C183D7F6-B498-43B3-948B-1728B52AA6E4}">
                  <adec:decorative xmlns:adec="http://schemas.microsoft.com/office/drawing/2017/decorative" val="1"/>
                </a:ext>
              </a:extLst>
            </p:cNvPr>
            <p:cNvSpPr/>
            <p:nvPr/>
          </p:nvSpPr>
          <p:spPr bwMode="auto">
            <a:xfrm>
              <a:off x="4482826" y="528183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143E83D2-D58E-48F4-901C-AD85400B9A19}"/>
                </a:ext>
                <a:ext uri="{C183D7F6-B498-43B3-948B-1728B52AA6E4}">
                  <adec:decorative xmlns:adec="http://schemas.microsoft.com/office/drawing/2017/decorative" val="1"/>
                </a:ext>
              </a:extLst>
            </p:cNvPr>
            <p:cNvSpPr/>
            <p:nvPr/>
          </p:nvSpPr>
          <p:spPr bwMode="auto">
            <a:xfrm>
              <a:off x="6757698" y="489779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Oval 21">
              <a:extLst>
                <a:ext uri="{FF2B5EF4-FFF2-40B4-BE49-F238E27FC236}">
                  <a16:creationId xmlns:a16="http://schemas.microsoft.com/office/drawing/2014/main" id="{3DDEFCB4-657A-42F2-B8C5-7A9A7F9BE528}"/>
                </a:ext>
                <a:ext uri="{C183D7F6-B498-43B3-948B-1728B52AA6E4}">
                  <adec:decorative xmlns:adec="http://schemas.microsoft.com/office/drawing/2017/decorative" val="1"/>
                </a:ext>
              </a:extLst>
            </p:cNvPr>
            <p:cNvSpPr/>
            <p:nvPr/>
          </p:nvSpPr>
          <p:spPr bwMode="auto">
            <a:xfrm>
              <a:off x="7840001" y="4535127"/>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TextBox 29">
              <a:extLst>
                <a:ext uri="{FF2B5EF4-FFF2-40B4-BE49-F238E27FC236}">
                  <a16:creationId xmlns:a16="http://schemas.microsoft.com/office/drawing/2014/main" id="{B2198A5F-E7B6-47FC-BD3A-7BD0C1843B1B}"/>
                </a:ext>
                <a:ext uri="{C183D7F6-B498-43B3-948B-1728B52AA6E4}">
                  <adec:decorative xmlns:adec="http://schemas.microsoft.com/office/drawing/2017/decorative" val="1"/>
                </a:ext>
              </a:extLst>
            </p:cNvPr>
            <p:cNvSpPr txBox="1"/>
            <p:nvPr/>
          </p:nvSpPr>
          <p:spPr>
            <a:xfrm>
              <a:off x="600938" y="5074831"/>
              <a:ext cx="1350322" cy="338554"/>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US economic recession</a:t>
              </a:r>
            </a:p>
          </p:txBody>
        </p:sp>
        <p:sp>
          <p:nvSpPr>
            <p:cNvPr id="31" name="TextBox 30">
              <a:extLst>
                <a:ext uri="{FF2B5EF4-FFF2-40B4-BE49-F238E27FC236}">
                  <a16:creationId xmlns:a16="http://schemas.microsoft.com/office/drawing/2014/main" id="{2CFEFC28-DF10-4972-A5F7-062CFB5E2D90}"/>
                </a:ext>
                <a:ext uri="{C183D7F6-B498-43B3-948B-1728B52AA6E4}">
                  <adec:decorative xmlns:adec="http://schemas.microsoft.com/office/drawing/2017/decorative" val="1"/>
                </a:ext>
              </a:extLst>
            </p:cNvPr>
            <p:cNvSpPr txBox="1"/>
            <p:nvPr/>
          </p:nvSpPr>
          <p:spPr>
            <a:xfrm>
              <a:off x="3829742" y="5014922"/>
              <a:ext cx="135032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World War II</a:t>
              </a:r>
            </a:p>
          </p:txBody>
        </p:sp>
        <p:sp>
          <p:nvSpPr>
            <p:cNvPr id="32" name="TextBox 31">
              <a:extLst>
                <a:ext uri="{FF2B5EF4-FFF2-40B4-BE49-F238E27FC236}">
                  <a16:creationId xmlns:a16="http://schemas.microsoft.com/office/drawing/2014/main" id="{01D90EE3-BB58-4454-A4CD-F202E7C55E6F}"/>
                </a:ext>
                <a:ext uri="{C183D7F6-B498-43B3-948B-1728B52AA6E4}">
                  <adec:decorative xmlns:adec="http://schemas.microsoft.com/office/drawing/2017/decorative" val="1"/>
                </a:ext>
              </a:extLst>
            </p:cNvPr>
            <p:cNvSpPr txBox="1"/>
            <p:nvPr/>
          </p:nvSpPr>
          <p:spPr>
            <a:xfrm>
              <a:off x="5836954" y="4793678"/>
              <a:ext cx="1014516"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Energy crisis</a:t>
              </a:r>
            </a:p>
          </p:txBody>
        </p:sp>
        <p:sp>
          <p:nvSpPr>
            <p:cNvPr id="36" name="Oval 35">
              <a:extLst>
                <a:ext uri="{FF2B5EF4-FFF2-40B4-BE49-F238E27FC236}">
                  <a16:creationId xmlns:a16="http://schemas.microsoft.com/office/drawing/2014/main" id="{36D10745-D6AD-45EB-99B1-E6E21F137987}"/>
                </a:ext>
                <a:ext uri="{C183D7F6-B498-43B3-948B-1728B52AA6E4}">
                  <adec:decorative xmlns:adec="http://schemas.microsoft.com/office/drawing/2017/decorative" val="1"/>
                </a:ext>
              </a:extLst>
            </p:cNvPr>
            <p:cNvSpPr/>
            <p:nvPr/>
          </p:nvSpPr>
          <p:spPr bwMode="auto">
            <a:xfrm>
              <a:off x="8202592" y="4354996"/>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TextBox 37">
              <a:extLst>
                <a:ext uri="{FF2B5EF4-FFF2-40B4-BE49-F238E27FC236}">
                  <a16:creationId xmlns:a16="http://schemas.microsoft.com/office/drawing/2014/main" id="{D680AA61-57F2-4875-B687-82E0B46CBA6D}"/>
                </a:ext>
                <a:ext uri="{C183D7F6-B498-43B3-948B-1728B52AA6E4}">
                  <adec:decorative xmlns:adec="http://schemas.microsoft.com/office/drawing/2017/decorative" val="1"/>
                </a:ext>
              </a:extLst>
            </p:cNvPr>
            <p:cNvSpPr txBox="1"/>
            <p:nvPr/>
          </p:nvSpPr>
          <p:spPr>
            <a:xfrm>
              <a:off x="6658685" y="4176733"/>
              <a:ext cx="1649330"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Savings &amp; loan crisis (US)</a:t>
              </a:r>
            </a:p>
          </p:txBody>
        </p:sp>
        <p:sp>
          <p:nvSpPr>
            <p:cNvPr id="40" name="TextBox 39">
              <a:extLst>
                <a:ext uri="{FF2B5EF4-FFF2-40B4-BE49-F238E27FC236}">
                  <a16:creationId xmlns:a16="http://schemas.microsoft.com/office/drawing/2014/main" id="{9B4A97CF-874B-4BFE-9B2B-4DB38173878B}"/>
                </a:ext>
                <a:ext uri="{C183D7F6-B498-43B3-948B-1728B52AA6E4}">
                  <adec:decorative xmlns:adec="http://schemas.microsoft.com/office/drawing/2017/decorative" val="1"/>
                </a:ext>
              </a:extLst>
            </p:cNvPr>
            <p:cNvSpPr txBox="1"/>
            <p:nvPr/>
          </p:nvSpPr>
          <p:spPr>
            <a:xfrm>
              <a:off x="8679567" y="2867664"/>
              <a:ext cx="1115968"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Great Recession</a:t>
              </a:r>
            </a:p>
          </p:txBody>
        </p:sp>
        <p:sp>
          <p:nvSpPr>
            <p:cNvPr id="41" name="TextBox 40">
              <a:extLst>
                <a:ext uri="{FF2B5EF4-FFF2-40B4-BE49-F238E27FC236}">
                  <a16:creationId xmlns:a16="http://schemas.microsoft.com/office/drawing/2014/main" id="{51F7E318-5A4A-4307-B160-A6BBC2206666}"/>
                </a:ext>
                <a:ext uri="{C183D7F6-B498-43B3-948B-1728B52AA6E4}">
                  <adec:decorative xmlns:adec="http://schemas.microsoft.com/office/drawing/2017/decorative" val="1"/>
                </a:ext>
              </a:extLst>
            </p:cNvPr>
            <p:cNvSpPr txBox="1"/>
            <p:nvPr/>
          </p:nvSpPr>
          <p:spPr>
            <a:xfrm>
              <a:off x="8898098" y="2274626"/>
              <a:ext cx="129726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European debt crisis</a:t>
              </a:r>
            </a:p>
          </p:txBody>
        </p:sp>
        <p:sp>
          <p:nvSpPr>
            <p:cNvPr id="42" name="TextBox 41">
              <a:extLst>
                <a:ext uri="{FF2B5EF4-FFF2-40B4-BE49-F238E27FC236}">
                  <a16:creationId xmlns:a16="http://schemas.microsoft.com/office/drawing/2014/main" id="{C0AEA5A1-E2F3-44F7-BE73-B3AEF5CEB17F}"/>
                </a:ext>
                <a:ext uri="{C183D7F6-B498-43B3-948B-1728B52AA6E4}">
                  <adec:decorative xmlns:adec="http://schemas.microsoft.com/office/drawing/2017/decorative" val="1"/>
                </a:ext>
              </a:extLst>
            </p:cNvPr>
            <p:cNvSpPr txBox="1"/>
            <p:nvPr/>
          </p:nvSpPr>
          <p:spPr>
            <a:xfrm>
              <a:off x="8469082" y="3207646"/>
              <a:ext cx="1115968" cy="169277"/>
            </a:xfrm>
            <a:prstGeom prst="rect">
              <a:avLst/>
            </a:prstGeom>
            <a:noFill/>
          </p:spPr>
          <p:txBody>
            <a:bodyPr wrap="square" lIns="0" tIns="0" rIns="0" bIns="0" rtlCol="0">
              <a:spAutoFit/>
            </a:bodyPr>
            <a:lstStyle/>
            <a:p>
              <a:pPr algn="r"/>
              <a:r>
                <a:rPr lang="en-US" sz="1100" dirty="0">
                  <a:latin typeface="+mj-lt"/>
                </a:rPr>
                <a:t>SARS outbreak</a:t>
              </a:r>
            </a:p>
          </p:txBody>
        </p:sp>
        <p:sp>
          <p:nvSpPr>
            <p:cNvPr id="46" name="TextBox 45">
              <a:extLst>
                <a:ext uri="{FF2B5EF4-FFF2-40B4-BE49-F238E27FC236}">
                  <a16:creationId xmlns:a16="http://schemas.microsoft.com/office/drawing/2014/main" id="{A3ADAF86-D6A4-4DFD-8188-0FCEB473FE0C}"/>
                </a:ext>
                <a:ext uri="{C183D7F6-B498-43B3-948B-1728B52AA6E4}">
                  <adec:decorative xmlns:adec="http://schemas.microsoft.com/office/drawing/2017/decorative" val="1"/>
                </a:ext>
              </a:extLst>
            </p:cNvPr>
            <p:cNvSpPr txBox="1"/>
            <p:nvPr/>
          </p:nvSpPr>
          <p:spPr>
            <a:xfrm>
              <a:off x="9614309" y="1407857"/>
              <a:ext cx="104116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Brexit decision</a:t>
              </a:r>
            </a:p>
          </p:txBody>
        </p:sp>
        <p:sp>
          <p:nvSpPr>
            <p:cNvPr id="47" name="TextBox 46">
              <a:extLst>
                <a:ext uri="{FF2B5EF4-FFF2-40B4-BE49-F238E27FC236}">
                  <a16:creationId xmlns:a16="http://schemas.microsoft.com/office/drawing/2014/main" id="{1E8BC3E6-0211-43CD-8B88-30EDE68361BB}"/>
                </a:ext>
                <a:ext uri="{C183D7F6-B498-43B3-948B-1728B52AA6E4}">
                  <adec:decorative xmlns:adec="http://schemas.microsoft.com/office/drawing/2017/decorative" val="1"/>
                </a:ext>
              </a:extLst>
            </p:cNvPr>
            <p:cNvSpPr txBox="1"/>
            <p:nvPr/>
          </p:nvSpPr>
          <p:spPr>
            <a:xfrm>
              <a:off x="9676692" y="1132674"/>
              <a:ext cx="1115968"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Black Monday</a:t>
              </a:r>
            </a:p>
          </p:txBody>
        </p:sp>
        <p:sp>
          <p:nvSpPr>
            <p:cNvPr id="48" name="TextBox 47">
              <a:extLst>
                <a:ext uri="{FF2B5EF4-FFF2-40B4-BE49-F238E27FC236}">
                  <a16:creationId xmlns:a16="http://schemas.microsoft.com/office/drawing/2014/main" id="{8686E5DC-DA16-454B-AFA3-0C3D23E55D32}"/>
                </a:ext>
                <a:ext uri="{C183D7F6-B498-43B3-948B-1728B52AA6E4}">
                  <adec:decorative xmlns:adec="http://schemas.microsoft.com/office/drawing/2017/decorative" val="1"/>
                </a:ext>
              </a:extLst>
            </p:cNvPr>
            <p:cNvSpPr txBox="1"/>
            <p:nvPr/>
          </p:nvSpPr>
          <p:spPr>
            <a:xfrm>
              <a:off x="9495193" y="673400"/>
              <a:ext cx="1400335"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COVID-19 pandemic</a:t>
              </a:r>
            </a:p>
          </p:txBody>
        </p:sp>
        <p:sp>
          <p:nvSpPr>
            <p:cNvPr id="49" name="Oval 48">
              <a:extLst>
                <a:ext uri="{FF2B5EF4-FFF2-40B4-BE49-F238E27FC236}">
                  <a16:creationId xmlns:a16="http://schemas.microsoft.com/office/drawing/2014/main" id="{104BF30D-4487-4965-80AF-A8BA24135889}"/>
                </a:ext>
                <a:ext uri="{C183D7F6-B498-43B3-948B-1728B52AA6E4}">
                  <adec:decorative xmlns:adec="http://schemas.microsoft.com/office/drawing/2017/decorative" val="1"/>
                </a:ext>
              </a:extLst>
            </p:cNvPr>
            <p:cNvSpPr/>
            <p:nvPr/>
          </p:nvSpPr>
          <p:spPr bwMode="auto">
            <a:xfrm>
              <a:off x="9870499" y="292169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457357A5-D955-4C30-8F73-949BC098296B}"/>
                </a:ext>
                <a:ext uri="{C183D7F6-B498-43B3-948B-1728B52AA6E4}">
                  <adec:decorative xmlns:adec="http://schemas.microsoft.com/office/drawing/2017/decorative" val="1"/>
                </a:ext>
              </a:extLst>
            </p:cNvPr>
            <p:cNvSpPr/>
            <p:nvPr/>
          </p:nvSpPr>
          <p:spPr bwMode="auto">
            <a:xfrm>
              <a:off x="9648058" y="32603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C6319C3F-088E-480C-BCEC-AC580A7BA463}"/>
                </a:ext>
                <a:ext uri="{C183D7F6-B498-43B3-948B-1728B52AA6E4}">
                  <adec:decorative xmlns:adec="http://schemas.microsoft.com/office/drawing/2017/decorative" val="1"/>
                </a:ext>
              </a:extLst>
            </p:cNvPr>
            <p:cNvSpPr/>
            <p:nvPr/>
          </p:nvSpPr>
          <p:spPr bwMode="auto">
            <a:xfrm>
              <a:off x="10061787" y="262470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Oval 51">
              <a:extLst>
                <a:ext uri="{FF2B5EF4-FFF2-40B4-BE49-F238E27FC236}">
                  <a16:creationId xmlns:a16="http://schemas.microsoft.com/office/drawing/2014/main" id="{C8558A92-2A7A-494B-BD75-6F703FCD2EAD}"/>
                </a:ext>
                <a:ext uri="{C183D7F6-B498-43B3-948B-1728B52AA6E4}">
                  <adec:decorative xmlns:adec="http://schemas.microsoft.com/office/drawing/2017/decorative" val="1"/>
                </a:ext>
              </a:extLst>
            </p:cNvPr>
            <p:cNvSpPr/>
            <p:nvPr/>
          </p:nvSpPr>
          <p:spPr bwMode="auto">
            <a:xfrm>
              <a:off x="10239954" y="2321821"/>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B9E4F790-1C95-4730-B347-8D0C7E9BDCBF}"/>
                </a:ext>
                <a:ext uri="{C183D7F6-B498-43B3-948B-1728B52AA6E4}">
                  <adec:decorative xmlns:adec="http://schemas.microsoft.com/office/drawing/2017/decorative" val="1"/>
                </a:ext>
              </a:extLst>
            </p:cNvPr>
            <p:cNvSpPr/>
            <p:nvPr/>
          </p:nvSpPr>
          <p:spPr bwMode="auto">
            <a:xfrm>
              <a:off x="10690452" y="1469371"/>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Oval 54">
              <a:extLst>
                <a:ext uri="{FF2B5EF4-FFF2-40B4-BE49-F238E27FC236}">
                  <a16:creationId xmlns:a16="http://schemas.microsoft.com/office/drawing/2014/main" id="{CAAD8ED8-5143-4764-A433-B34283A051BE}"/>
                </a:ext>
                <a:ext uri="{C183D7F6-B498-43B3-948B-1728B52AA6E4}">
                  <adec:decorative xmlns:adec="http://schemas.microsoft.com/office/drawing/2017/decorative" val="1"/>
                </a:ext>
              </a:extLst>
            </p:cNvPr>
            <p:cNvSpPr/>
            <p:nvPr/>
          </p:nvSpPr>
          <p:spPr bwMode="auto">
            <a:xfrm>
              <a:off x="10817054" y="11826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F4B8C8B9-1DC9-4C69-9CB3-B7F425220D30}"/>
                </a:ext>
                <a:ext uri="{C183D7F6-B498-43B3-948B-1728B52AA6E4}">
                  <adec:decorative xmlns:adec="http://schemas.microsoft.com/office/drawing/2017/decorative" val="1"/>
                </a:ext>
              </a:extLst>
            </p:cNvPr>
            <p:cNvSpPr/>
            <p:nvPr/>
          </p:nvSpPr>
          <p:spPr bwMode="auto">
            <a:xfrm>
              <a:off x="10943742" y="78095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4241C6C8-DF59-4DA0-8922-4F9A399EA547}"/>
                </a:ext>
                <a:ext uri="{C183D7F6-B498-43B3-948B-1728B52AA6E4}">
                  <adec:decorative xmlns:adec="http://schemas.microsoft.com/office/drawing/2017/decorative" val="1"/>
                </a:ext>
              </a:extLst>
            </p:cNvPr>
            <p:cNvCxnSpPr>
              <a:cxnSpLocks/>
            </p:cNvCxnSpPr>
            <p:nvPr/>
          </p:nvCxnSpPr>
          <p:spPr>
            <a:xfrm>
              <a:off x="0" y="5931386"/>
              <a:ext cx="1219199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E650596-EBB9-4CB7-9F5D-864477BCF4B8}"/>
                </a:ext>
                <a:ext uri="{C183D7F6-B498-43B3-948B-1728B52AA6E4}">
                  <adec:decorative xmlns:adec="http://schemas.microsoft.com/office/drawing/2017/decorative" val="1"/>
                </a:ext>
              </a:extLst>
            </p:cNvPr>
            <p:cNvSpPr/>
            <p:nvPr/>
          </p:nvSpPr>
          <p:spPr bwMode="auto">
            <a:xfrm>
              <a:off x="8647416" y="408948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TextBox 60">
              <a:extLst>
                <a:ext uri="{FF2B5EF4-FFF2-40B4-BE49-F238E27FC236}">
                  <a16:creationId xmlns:a16="http://schemas.microsoft.com/office/drawing/2014/main" id="{70E528A9-05ED-4DED-8FA8-89CF307E0C8E}"/>
                </a:ext>
                <a:ext uri="{C183D7F6-B498-43B3-948B-1728B52AA6E4}">
                  <adec:decorative xmlns:adec="http://schemas.microsoft.com/office/drawing/2017/decorative" val="1"/>
                </a:ext>
              </a:extLst>
            </p:cNvPr>
            <p:cNvSpPr txBox="1"/>
            <p:nvPr/>
          </p:nvSpPr>
          <p:spPr>
            <a:xfrm>
              <a:off x="7862343" y="3535066"/>
              <a:ext cx="140763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Dot-com bubble</a:t>
              </a:r>
            </a:p>
          </p:txBody>
        </p:sp>
        <p:sp>
          <p:nvSpPr>
            <p:cNvPr id="57" name="TextBox 56">
              <a:extLst>
                <a:ext uri="{FF2B5EF4-FFF2-40B4-BE49-F238E27FC236}">
                  <a16:creationId xmlns:a16="http://schemas.microsoft.com/office/drawing/2014/main" id="{48812EB4-FAE4-401B-8809-C2824EB58336}"/>
                </a:ext>
                <a:ext uri="{C183D7F6-B498-43B3-948B-1728B52AA6E4}">
                  <adec:decorative xmlns:adec="http://schemas.microsoft.com/office/drawing/2017/decorative" val="1"/>
                </a:ext>
              </a:extLst>
            </p:cNvPr>
            <p:cNvSpPr txBox="1"/>
            <p:nvPr/>
          </p:nvSpPr>
          <p:spPr>
            <a:xfrm>
              <a:off x="2901264" y="4949233"/>
              <a:ext cx="1350322" cy="338554"/>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The Great Depression</a:t>
              </a:r>
            </a:p>
          </p:txBody>
        </p:sp>
        <p:sp>
          <p:nvSpPr>
            <p:cNvPr id="58" name="Oval 57">
              <a:extLst>
                <a:ext uri="{FF2B5EF4-FFF2-40B4-BE49-F238E27FC236}">
                  <a16:creationId xmlns:a16="http://schemas.microsoft.com/office/drawing/2014/main" id="{67F5D729-3420-406A-A87B-4E7A46B82F3E}"/>
                </a:ext>
                <a:ext uri="{C183D7F6-B498-43B3-948B-1728B52AA6E4}">
                  <adec:decorative xmlns:adec="http://schemas.microsoft.com/office/drawing/2017/decorative" val="1"/>
                </a:ext>
              </a:extLst>
            </p:cNvPr>
            <p:cNvSpPr/>
            <p:nvPr/>
          </p:nvSpPr>
          <p:spPr bwMode="auto">
            <a:xfrm>
              <a:off x="3532293" y="5358820"/>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6E84075D-4A10-4D50-8415-4BD73E901AE4}"/>
                </a:ext>
                <a:ext uri="{C183D7F6-B498-43B3-948B-1728B52AA6E4}">
                  <adec:decorative xmlns:adec="http://schemas.microsoft.com/office/drawing/2017/decorative" val="1"/>
                </a:ext>
              </a:extLst>
            </p:cNvPr>
            <p:cNvSpPr/>
            <p:nvPr/>
          </p:nvSpPr>
          <p:spPr bwMode="auto">
            <a:xfrm>
              <a:off x="2129271" y="543580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TextBox 62">
              <a:extLst>
                <a:ext uri="{FF2B5EF4-FFF2-40B4-BE49-F238E27FC236}">
                  <a16:creationId xmlns:a16="http://schemas.microsoft.com/office/drawing/2014/main" id="{7AF8FB08-9614-4D4A-9A9D-75DA5D5AE6ED}"/>
                </a:ext>
                <a:ext uri="{C183D7F6-B498-43B3-948B-1728B52AA6E4}">
                  <adec:decorative xmlns:adec="http://schemas.microsoft.com/office/drawing/2017/decorative" val="1"/>
                </a:ext>
              </a:extLst>
            </p:cNvPr>
            <p:cNvSpPr txBox="1"/>
            <p:nvPr/>
          </p:nvSpPr>
          <p:spPr>
            <a:xfrm>
              <a:off x="1512865" y="5184356"/>
              <a:ext cx="135032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World War I</a:t>
              </a:r>
            </a:p>
          </p:txBody>
        </p:sp>
        <p:sp>
          <p:nvSpPr>
            <p:cNvPr id="64" name="TextBox 63">
              <a:extLst>
                <a:ext uri="{FF2B5EF4-FFF2-40B4-BE49-F238E27FC236}">
                  <a16:creationId xmlns:a16="http://schemas.microsoft.com/office/drawing/2014/main" id="{1E3B28B8-E198-4921-A9B1-823950FE2825}"/>
                </a:ext>
                <a:ext uri="{C183D7F6-B498-43B3-948B-1728B52AA6E4}">
                  <adec:decorative xmlns:adec="http://schemas.microsoft.com/office/drawing/2017/decorative" val="1"/>
                </a:ext>
              </a:extLst>
            </p:cNvPr>
            <p:cNvSpPr txBox="1"/>
            <p:nvPr/>
          </p:nvSpPr>
          <p:spPr>
            <a:xfrm>
              <a:off x="6872371" y="4389341"/>
              <a:ext cx="1014516"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Black Monday</a:t>
              </a:r>
            </a:p>
          </p:txBody>
        </p:sp>
        <p:sp>
          <p:nvSpPr>
            <p:cNvPr id="66" name="Oval 65">
              <a:extLst>
                <a:ext uri="{FF2B5EF4-FFF2-40B4-BE49-F238E27FC236}">
                  <a16:creationId xmlns:a16="http://schemas.microsoft.com/office/drawing/2014/main" id="{B993CF34-DF20-46E3-B135-1E0DB04B1F68}"/>
                </a:ext>
                <a:ext uri="{C183D7F6-B498-43B3-948B-1728B52AA6E4}">
                  <adec:decorative xmlns:adec="http://schemas.microsoft.com/office/drawing/2017/decorative" val="1"/>
                </a:ext>
              </a:extLst>
            </p:cNvPr>
            <p:cNvSpPr/>
            <p:nvPr/>
          </p:nvSpPr>
          <p:spPr bwMode="auto">
            <a:xfrm>
              <a:off x="7483350" y="4668673"/>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TextBox 66">
              <a:extLst>
                <a:ext uri="{FF2B5EF4-FFF2-40B4-BE49-F238E27FC236}">
                  <a16:creationId xmlns:a16="http://schemas.microsoft.com/office/drawing/2014/main" id="{E6F5ED50-FEFF-413F-8D24-04467C583F78}"/>
                </a:ext>
                <a:ext uri="{C183D7F6-B498-43B3-948B-1728B52AA6E4}">
                  <adec:decorative xmlns:adec="http://schemas.microsoft.com/office/drawing/2017/decorative" val="1"/>
                </a:ext>
              </a:extLst>
            </p:cNvPr>
            <p:cNvSpPr txBox="1"/>
            <p:nvPr/>
          </p:nvSpPr>
          <p:spPr>
            <a:xfrm>
              <a:off x="5997433" y="4576590"/>
              <a:ext cx="153280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Early 1980s recession</a:t>
              </a:r>
            </a:p>
          </p:txBody>
        </p:sp>
        <p:sp>
          <p:nvSpPr>
            <p:cNvPr id="68" name="TextBox 67">
              <a:extLst>
                <a:ext uri="{FF2B5EF4-FFF2-40B4-BE49-F238E27FC236}">
                  <a16:creationId xmlns:a16="http://schemas.microsoft.com/office/drawing/2014/main" id="{49F436AA-276C-49A3-88DF-7E8D3436F0BE}"/>
                </a:ext>
                <a:ext uri="{C183D7F6-B498-43B3-948B-1728B52AA6E4}">
                  <adec:decorative xmlns:adec="http://schemas.microsoft.com/office/drawing/2017/decorative" val="1"/>
                </a:ext>
              </a:extLst>
            </p:cNvPr>
            <p:cNvSpPr txBox="1"/>
            <p:nvPr/>
          </p:nvSpPr>
          <p:spPr>
            <a:xfrm>
              <a:off x="7201005" y="3980531"/>
              <a:ext cx="153280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latin typeface="+mj-lt"/>
                </a:rPr>
                <a:t>Early 1990s recession</a:t>
              </a:r>
            </a:p>
          </p:txBody>
        </p:sp>
        <p:sp>
          <p:nvSpPr>
            <p:cNvPr id="69" name="Oval 68">
              <a:extLst>
                <a:ext uri="{FF2B5EF4-FFF2-40B4-BE49-F238E27FC236}">
                  <a16:creationId xmlns:a16="http://schemas.microsoft.com/office/drawing/2014/main" id="{04C1E2EA-8CAB-463B-A0AE-CF47110C6B5D}"/>
                </a:ext>
                <a:ext uri="{C183D7F6-B498-43B3-948B-1728B52AA6E4}">
                  <adec:decorative xmlns:adec="http://schemas.microsoft.com/office/drawing/2017/decorative" val="1"/>
                </a:ext>
              </a:extLst>
            </p:cNvPr>
            <p:cNvSpPr/>
            <p:nvPr/>
          </p:nvSpPr>
          <p:spPr bwMode="auto">
            <a:xfrm>
              <a:off x="9327710" y="3619705"/>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TextBox 69">
              <a:extLst>
                <a:ext uri="{FF2B5EF4-FFF2-40B4-BE49-F238E27FC236}">
                  <a16:creationId xmlns:a16="http://schemas.microsoft.com/office/drawing/2014/main" id="{3340EE31-36C9-47EF-890B-26E84C5AFE3C}"/>
                </a:ext>
                <a:ext uri="{C183D7F6-B498-43B3-948B-1728B52AA6E4}">
                  <adec:decorative xmlns:adec="http://schemas.microsoft.com/office/drawing/2017/decorative" val="1"/>
                </a:ext>
              </a:extLst>
            </p:cNvPr>
            <p:cNvSpPr txBox="1"/>
            <p:nvPr/>
          </p:nvSpPr>
          <p:spPr>
            <a:xfrm>
              <a:off x="9747972" y="906646"/>
              <a:ext cx="1115968"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Black Thursday</a:t>
              </a:r>
            </a:p>
          </p:txBody>
        </p:sp>
        <p:sp>
          <p:nvSpPr>
            <p:cNvPr id="71" name="Oval 70">
              <a:extLst>
                <a:ext uri="{FF2B5EF4-FFF2-40B4-BE49-F238E27FC236}">
                  <a16:creationId xmlns:a16="http://schemas.microsoft.com/office/drawing/2014/main" id="{6015C732-E441-49B3-9E82-51D87D051808}"/>
                </a:ext>
                <a:ext uri="{C183D7F6-B498-43B3-948B-1728B52AA6E4}">
                  <adec:decorative xmlns:adec="http://schemas.microsoft.com/office/drawing/2017/decorative" val="1"/>
                </a:ext>
              </a:extLst>
            </p:cNvPr>
            <p:cNvSpPr/>
            <p:nvPr/>
          </p:nvSpPr>
          <p:spPr bwMode="auto">
            <a:xfrm>
              <a:off x="10884611" y="967399"/>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TextBox 71">
              <a:extLst>
                <a:ext uri="{FF2B5EF4-FFF2-40B4-BE49-F238E27FC236}">
                  <a16:creationId xmlns:a16="http://schemas.microsoft.com/office/drawing/2014/main" id="{E1926473-C838-4E9A-835A-70BE84590E1E}"/>
                </a:ext>
                <a:ext uri="{C183D7F6-B498-43B3-948B-1728B52AA6E4}">
                  <adec:decorative xmlns:adec="http://schemas.microsoft.com/office/drawing/2017/decorative" val="1"/>
                </a:ext>
              </a:extLst>
            </p:cNvPr>
            <p:cNvSpPr txBox="1"/>
            <p:nvPr/>
          </p:nvSpPr>
          <p:spPr>
            <a:xfrm>
              <a:off x="8711112" y="2578400"/>
              <a:ext cx="129726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Greek debt crisis</a:t>
              </a:r>
            </a:p>
          </p:txBody>
        </p:sp>
        <p:sp>
          <p:nvSpPr>
            <p:cNvPr id="73" name="TextBox 72">
              <a:extLst>
                <a:ext uri="{FF2B5EF4-FFF2-40B4-BE49-F238E27FC236}">
                  <a16:creationId xmlns:a16="http://schemas.microsoft.com/office/drawing/2014/main" id="{B43ECDFE-78DE-4612-A8CE-86831DDFD7D2}"/>
                </a:ext>
                <a:ext uri="{C183D7F6-B498-43B3-948B-1728B52AA6E4}">
                  <adec:decorative xmlns:adec="http://schemas.microsoft.com/office/drawing/2017/decorative" val="1"/>
                </a:ext>
              </a:extLst>
            </p:cNvPr>
            <p:cNvSpPr txBox="1"/>
            <p:nvPr/>
          </p:nvSpPr>
          <p:spPr>
            <a:xfrm>
              <a:off x="8728374" y="1766347"/>
              <a:ext cx="1755090"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US-China economic conflict</a:t>
              </a:r>
            </a:p>
          </p:txBody>
        </p:sp>
        <p:sp>
          <p:nvSpPr>
            <p:cNvPr id="74" name="Oval 73">
              <a:extLst>
                <a:ext uri="{FF2B5EF4-FFF2-40B4-BE49-F238E27FC236}">
                  <a16:creationId xmlns:a16="http://schemas.microsoft.com/office/drawing/2014/main" id="{B0B81ACD-A753-410B-84F4-AE4665A1681C}"/>
                </a:ext>
                <a:ext uri="{C183D7F6-B498-43B3-948B-1728B52AA6E4}">
                  <adec:decorative xmlns:adec="http://schemas.microsoft.com/office/drawing/2017/decorative" val="1"/>
                </a:ext>
              </a:extLst>
            </p:cNvPr>
            <p:cNvSpPr/>
            <p:nvPr/>
          </p:nvSpPr>
          <p:spPr bwMode="auto">
            <a:xfrm>
              <a:off x="10543186" y="1804914"/>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Oval 74">
              <a:extLst>
                <a:ext uri="{FF2B5EF4-FFF2-40B4-BE49-F238E27FC236}">
                  <a16:creationId xmlns:a16="http://schemas.microsoft.com/office/drawing/2014/main" id="{FCAD1E4C-584F-439D-9AF3-F7D2FBE66810}"/>
                </a:ext>
                <a:ext uri="{C183D7F6-B498-43B3-948B-1728B52AA6E4}">
                  <adec:decorative xmlns:adec="http://schemas.microsoft.com/office/drawing/2017/decorative" val="1"/>
                </a:ext>
              </a:extLst>
            </p:cNvPr>
            <p:cNvSpPr/>
            <p:nvPr/>
          </p:nvSpPr>
          <p:spPr bwMode="auto">
            <a:xfrm>
              <a:off x="9018196" y="3866372"/>
              <a:ext cx="93772" cy="8839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6" name="TextBox 75">
              <a:extLst>
                <a:ext uri="{FF2B5EF4-FFF2-40B4-BE49-F238E27FC236}">
                  <a16:creationId xmlns:a16="http://schemas.microsoft.com/office/drawing/2014/main" id="{7603DC52-FF51-4858-8B6C-BC1820D69508}"/>
                </a:ext>
                <a:ext uri="{C183D7F6-B498-43B3-948B-1728B52AA6E4}">
                  <adec:decorative xmlns:adec="http://schemas.microsoft.com/office/drawing/2017/decorative" val="1"/>
                </a:ext>
              </a:extLst>
            </p:cNvPr>
            <p:cNvSpPr txBox="1"/>
            <p:nvPr/>
          </p:nvSpPr>
          <p:spPr>
            <a:xfrm>
              <a:off x="7596351" y="3784170"/>
              <a:ext cx="1407632" cy="169277"/>
            </a:xfrm>
            <a:prstGeom prst="rect">
              <a:avLst/>
            </a:prstGeom>
            <a:noFill/>
          </p:spPr>
          <p:txBody>
            <a:bodyPr wrap="square" lIns="0" tIns="0" rIns="0" bIns="0" rtlCol="0">
              <a:spAutoFit/>
            </a:bodyPr>
            <a:lstStyle/>
            <a:p>
              <a:pPr algn="r"/>
              <a:r>
                <a:rPr lang="en-US" sz="1100" dirty="0">
                  <a:gradFill>
                    <a:gsLst>
                      <a:gs pos="2917">
                        <a:schemeClr val="tx1"/>
                      </a:gs>
                      <a:gs pos="30000">
                        <a:schemeClr val="tx1"/>
                      </a:gs>
                    </a:gsLst>
                    <a:lin ang="5400000" scaled="0"/>
                  </a:gradFill>
                  <a:latin typeface="+mj-lt"/>
                </a:rPr>
                <a:t>Sept 11 attacks (US)</a:t>
              </a:r>
            </a:p>
          </p:txBody>
        </p:sp>
      </p:grpSp>
    </p:spTree>
    <p:extLst>
      <p:ext uri="{BB962C8B-B14F-4D97-AF65-F5344CB8AC3E}">
        <p14:creationId xmlns:p14="http://schemas.microsoft.com/office/powerpoint/2010/main" val="10461090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erson sitting on a couch holding a video game controller&#10;&#10;Description automatically generated with medium confidence">
            <a:extLst>
              <a:ext uri="{FF2B5EF4-FFF2-40B4-BE49-F238E27FC236}">
                <a16:creationId xmlns:a16="http://schemas.microsoft.com/office/drawing/2014/main" id="{D60C2329-9998-49A4-87D5-EF1379E592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562" r="20562"/>
          <a:stretch>
            <a:fillRect/>
          </a:stretch>
        </p:blipFill>
        <p:spPr/>
      </p:pic>
      <p:sp>
        <p:nvSpPr>
          <p:cNvPr id="14" name="Title 13">
            <a:extLst>
              <a:ext uri="{FF2B5EF4-FFF2-40B4-BE49-F238E27FC236}">
                <a16:creationId xmlns:a16="http://schemas.microsoft.com/office/drawing/2014/main" id="{7CC73606-31AA-4930-A522-98725F71BD1C}"/>
              </a:ext>
            </a:extLst>
          </p:cNvPr>
          <p:cNvSpPr>
            <a:spLocks noGrp="1"/>
          </p:cNvSpPr>
          <p:nvPr>
            <p:ph type="title"/>
          </p:nvPr>
        </p:nvSpPr>
        <p:spPr>
          <a:xfrm>
            <a:off x="588263" y="457200"/>
            <a:ext cx="5146331" cy="984885"/>
          </a:xfrm>
        </p:spPr>
        <p:txBody>
          <a:bodyPr/>
          <a:lstStyle/>
          <a:p>
            <a:r>
              <a:rPr lang="en-US" dirty="0">
                <a:solidFill>
                  <a:schemeClr val="tx1"/>
                </a:solidFill>
              </a:rPr>
              <a:t>Linked Brain gains stability, management with Azure</a:t>
            </a:r>
          </a:p>
        </p:txBody>
      </p:sp>
      <p:sp>
        <p:nvSpPr>
          <p:cNvPr id="46" name="Text Placeholder 26">
            <a:extLst>
              <a:ext uri="{FF2B5EF4-FFF2-40B4-BE49-F238E27FC236}">
                <a16:creationId xmlns:a16="http://schemas.microsoft.com/office/drawing/2014/main" id="{D7CF49CB-2DCB-4C53-B36E-08F5ED25F46A}"/>
              </a:ext>
            </a:extLst>
          </p:cNvPr>
          <p:cNvSpPr>
            <a:spLocks noGrp="1"/>
          </p:cNvSpPr>
          <p:nvPr>
            <p:ph type="body" sz="quarter" idx="10"/>
          </p:nvPr>
        </p:nvSpPr>
        <p:spPr>
          <a:xfrm>
            <a:off x="588263" y="1837532"/>
            <a:ext cx="5045641" cy="2616101"/>
          </a:xfrm>
        </p:spPr>
        <p:txBody>
          <a:bodyPr/>
          <a:lstStyle/>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Video game developer Linked Brain Inc. chose Azure Database for MySQL Flexible Server as the platform for development and production for a mobile online game release.</a:t>
            </a:r>
          </a:p>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Flexible Server enabled scaling up and down without stoppages, offer backup capabilities, and deliver I/O capacity proportionate to storage size.</a:t>
            </a:r>
          </a:p>
          <a:p>
            <a:pPr>
              <a:spcBef>
                <a:spcPts val="600"/>
              </a:spcBef>
              <a:spcAft>
                <a:spcPts val="600"/>
              </a:spcAft>
            </a:pPr>
            <a:r>
              <a:rPr lang="en-US" sz="1400" dirty="0">
                <a:solidFill>
                  <a:schemeClr val="tx1"/>
                </a:solidFill>
                <a:latin typeface="Segoe UI" panose="020B0502040204020203" pitchFamily="34" charset="0"/>
                <a:cs typeface="Segoe UI" panose="020B0502040204020203" pitchFamily="34" charset="0"/>
              </a:rPr>
              <a:t>Even though most mobile games experience unexpected access rates immediately after launch, Linked Brain had zero issues after release.</a:t>
            </a:r>
          </a:p>
          <a:p>
            <a:pPr>
              <a:spcBef>
                <a:spcPts val="600"/>
              </a:spcBef>
              <a:spcAft>
                <a:spcPts val="600"/>
              </a:spcAft>
            </a:pPr>
            <a:endParaRPr lang="en-US" sz="1400" dirty="0">
              <a:latin typeface="+mn-lt"/>
            </a:endParaRPr>
          </a:p>
        </p:txBody>
      </p:sp>
      <p:sp>
        <p:nvSpPr>
          <p:cNvPr id="20" name="Rectangle 19">
            <a:extLst>
              <a:ext uri="{FF2B5EF4-FFF2-40B4-BE49-F238E27FC236}">
                <a16:creationId xmlns:a16="http://schemas.microsoft.com/office/drawing/2014/main" id="{35FE69EB-1622-40B7-A08E-87753E134C24}"/>
              </a:ext>
            </a:extLst>
          </p:cNvPr>
          <p:cNvSpPr/>
          <p:nvPr/>
        </p:nvSpPr>
        <p:spPr bwMode="auto">
          <a:xfrm>
            <a:off x="6729414" y="4566105"/>
            <a:ext cx="4879974" cy="1706942"/>
          </a:xfrm>
          <a:prstGeom prst="rect">
            <a:avLst/>
          </a:prstGeom>
          <a:solidFill>
            <a:schemeClr val="bg1">
              <a:alpha val="93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UI"/>
                <a:ea typeface="+mn-ea"/>
                <a:cs typeface="+mn-cs"/>
              </a:rPr>
              <a:t>“We learned Flexible Server could scale up and down without stoppages, offer backup capabilities, and deliver I/O capacity proportionate to storage size, which makes it easy to boost performance as data accumulates.“ </a:t>
            </a: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Kensuke Suzuki</a:t>
            </a:r>
            <a:br>
              <a:rPr kumimoji="0" lang="en-US" sz="1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br>
            <a:r>
              <a:rPr kumimoji="0" lang="en-US" sz="1200" b="0" i="0" u="none" strike="noStrike" kern="0" cap="none" spc="0" normalizeH="0" baseline="0" noProof="0" dirty="0">
                <a:ln>
                  <a:noFill/>
                </a:ln>
                <a:solidFill>
                  <a:prstClr val="black"/>
                </a:solidFill>
                <a:effectLst/>
                <a:uLnTx/>
                <a:uFillTx/>
                <a:latin typeface="SegoeUI"/>
                <a:ea typeface="Segoe UI" pitchFamily="34" charset="0"/>
                <a:cs typeface="Segoe UI" pitchFamily="34" charset="0"/>
              </a:rPr>
              <a:t>Chief Data Officer</a:t>
            </a:r>
            <a:endPar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pic>
        <p:nvPicPr>
          <p:cNvPr id="7" name="Picture 2" descr="Linked Brain Inc. logo">
            <a:extLst>
              <a:ext uri="{FF2B5EF4-FFF2-40B4-BE49-F238E27FC236}">
                <a16:creationId xmlns:a16="http://schemas.microsoft.com/office/drawing/2014/main" id="{218D27A0-0F6E-4DF8-989F-AD8048B5B8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911" b="32339"/>
          <a:stretch/>
        </p:blipFill>
        <p:spPr bwMode="auto">
          <a:xfrm>
            <a:off x="588263" y="5865775"/>
            <a:ext cx="2014972" cy="68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127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93B0-CAE9-44DE-B1CE-86325ADDCC14}"/>
              </a:ext>
            </a:extLst>
          </p:cNvPr>
          <p:cNvSpPr>
            <a:spLocks noGrp="1"/>
          </p:cNvSpPr>
          <p:nvPr>
            <p:ph type="title"/>
          </p:nvPr>
        </p:nvSpPr>
        <p:spPr>
          <a:xfrm>
            <a:off x="588263" y="457200"/>
            <a:ext cx="11018520" cy="492443"/>
          </a:xfrm>
        </p:spPr>
        <p:txBody>
          <a:bodyPr/>
          <a:lstStyle/>
          <a:p>
            <a:r>
              <a:rPr lang="en-US" sz="3200" dirty="0"/>
              <a:t>Resources</a:t>
            </a:r>
          </a:p>
        </p:txBody>
      </p:sp>
      <p:sp>
        <p:nvSpPr>
          <p:cNvPr id="3" name="TextBox 2">
            <a:extLst>
              <a:ext uri="{FF2B5EF4-FFF2-40B4-BE49-F238E27FC236}">
                <a16:creationId xmlns:a16="http://schemas.microsoft.com/office/drawing/2014/main" id="{3C63E742-4AB3-464F-9742-B2485AFE9934}"/>
              </a:ext>
            </a:extLst>
          </p:cNvPr>
          <p:cNvSpPr txBox="1"/>
          <p:nvPr/>
        </p:nvSpPr>
        <p:spPr>
          <a:xfrm>
            <a:off x="1153261" y="1457608"/>
            <a:ext cx="9098732" cy="4016805"/>
          </a:xfrm>
          <a:prstGeom prst="rect">
            <a:avLst/>
          </a:prstGeom>
          <a:noFill/>
        </p:spPr>
        <p:txBody>
          <a:bodyPr wrap="square" lIns="0" tIns="0" rIns="0" bIns="0" rtlCol="0">
            <a:spAutoFit/>
          </a:bodyPr>
          <a:lstStyle/>
          <a:p>
            <a:pPr algn="l">
              <a:lnSpc>
                <a:spcPct val="150000"/>
              </a:lnSpc>
            </a:pPr>
            <a:r>
              <a:rPr lang="en-US" sz="1600" u="sng" dirty="0">
                <a:solidFill>
                  <a:schemeClr val="accent1"/>
                </a:solidFill>
                <a:latin typeface="+mj-lt"/>
                <a:hlinkClick r:id="rId2"/>
              </a:rPr>
              <a:t>Gear Up </a:t>
            </a:r>
            <a:endParaRPr lang="en-US" sz="1600" u="sng" dirty="0">
              <a:solidFill>
                <a:schemeClr val="accent1"/>
              </a:solidFill>
              <a:latin typeface="+mj-lt"/>
            </a:endParaRPr>
          </a:p>
          <a:p>
            <a:pPr algn="l">
              <a:lnSpc>
                <a:spcPct val="150000"/>
              </a:lnSpc>
            </a:pPr>
            <a:endParaRPr lang="en-US" sz="1600" u="sng" dirty="0">
              <a:solidFill>
                <a:schemeClr val="accent1"/>
              </a:solidFill>
              <a:latin typeface="+mj-lt"/>
            </a:endParaRPr>
          </a:p>
          <a:p>
            <a:pPr algn="l">
              <a:lnSpc>
                <a:spcPct val="150000"/>
              </a:lnSpc>
            </a:pPr>
            <a:r>
              <a:rPr lang="en-US" sz="1600" u="sng" dirty="0">
                <a:solidFill>
                  <a:schemeClr val="accent1"/>
                </a:solidFill>
                <a:latin typeface="+mj-lt"/>
                <a:hlinkClick r:id="rId3"/>
              </a:rPr>
              <a:t>Azure Database for MySQL Migration BoM</a:t>
            </a:r>
            <a:endParaRPr lang="en-US" sz="1600" u="sng" dirty="0">
              <a:solidFill>
                <a:schemeClr val="accent1"/>
              </a:solidFill>
              <a:latin typeface="+mj-lt"/>
            </a:endParaRPr>
          </a:p>
          <a:p>
            <a:pPr algn="l">
              <a:lnSpc>
                <a:spcPct val="150000"/>
              </a:lnSpc>
            </a:pPr>
            <a:endParaRPr lang="en-US" sz="1600" u="sng" dirty="0">
              <a:solidFill>
                <a:schemeClr val="accent1"/>
              </a:solidFill>
              <a:latin typeface="+mj-lt"/>
            </a:endParaRPr>
          </a:p>
          <a:p>
            <a:pPr algn="l">
              <a:lnSpc>
                <a:spcPct val="150000"/>
              </a:lnSpc>
            </a:pPr>
            <a:r>
              <a:rPr lang="en-US" sz="1600" u="sng" dirty="0">
                <a:solidFill>
                  <a:schemeClr val="accent1"/>
                </a:solidFill>
                <a:latin typeface="+mj-lt"/>
                <a:hlinkClick r:id="rId4"/>
              </a:rPr>
              <a:t>Case Studies</a:t>
            </a:r>
            <a:endParaRPr lang="en-US" sz="1600" u="sng" dirty="0">
              <a:solidFill>
                <a:schemeClr val="accent1"/>
              </a:solidFill>
              <a:latin typeface="+mj-lt"/>
            </a:endParaRPr>
          </a:p>
          <a:p>
            <a:pPr algn="l">
              <a:lnSpc>
                <a:spcPct val="150000"/>
              </a:lnSpc>
            </a:pPr>
            <a:endParaRPr lang="en-US" sz="1600" u="sng" dirty="0">
              <a:solidFill>
                <a:schemeClr val="accent1"/>
              </a:solidFill>
              <a:latin typeface="+mj-lt"/>
            </a:endParaRPr>
          </a:p>
          <a:p>
            <a:pPr algn="l">
              <a:lnSpc>
                <a:spcPct val="150000"/>
              </a:lnSpc>
            </a:pPr>
            <a:r>
              <a:rPr lang="en-US" sz="1600" u="sng" dirty="0">
                <a:solidFill>
                  <a:schemeClr val="accent1"/>
                </a:solidFill>
                <a:latin typeface="+mj-lt"/>
                <a:hlinkClick r:id="rId5"/>
              </a:rPr>
              <a:t>Gain Economic Value when migrating to Azure Database for MySQL</a:t>
            </a:r>
            <a:endParaRPr lang="en-US" sz="1600" u="sng" dirty="0">
              <a:solidFill>
                <a:schemeClr val="accent1"/>
              </a:solidFill>
              <a:latin typeface="+mj-lt"/>
            </a:endParaRPr>
          </a:p>
          <a:p>
            <a:pPr algn="l">
              <a:lnSpc>
                <a:spcPct val="150000"/>
              </a:lnSpc>
            </a:pPr>
            <a:endParaRPr lang="en-US" sz="1600" u="sng" dirty="0">
              <a:solidFill>
                <a:schemeClr val="accent1"/>
              </a:solidFill>
              <a:latin typeface="+mj-lt"/>
            </a:endParaRPr>
          </a:p>
          <a:p>
            <a:pPr algn="l">
              <a:lnSpc>
                <a:spcPct val="150000"/>
              </a:lnSpc>
            </a:pPr>
            <a:r>
              <a:rPr lang="en-US" sz="1600" u="sng" dirty="0">
                <a:solidFill>
                  <a:schemeClr val="accent1"/>
                </a:solidFill>
                <a:latin typeface="+mj-lt"/>
                <a:hlinkClick r:id="rId6"/>
              </a:rPr>
              <a:t>Flexible Server Infographic</a:t>
            </a:r>
            <a:endParaRPr lang="en-US" sz="1600" u="sng" dirty="0">
              <a:solidFill>
                <a:schemeClr val="accent1"/>
              </a:solidFill>
              <a:latin typeface="+mj-lt"/>
            </a:endParaRPr>
          </a:p>
          <a:p>
            <a:pPr algn="l">
              <a:lnSpc>
                <a:spcPct val="150000"/>
              </a:lnSpc>
            </a:pPr>
            <a:endParaRPr lang="en-US" sz="1600" u="sng" dirty="0">
              <a:solidFill>
                <a:schemeClr val="accent1"/>
              </a:solidFill>
              <a:latin typeface="+mj-lt"/>
            </a:endParaRPr>
          </a:p>
          <a:p>
            <a:pPr algn="l">
              <a:lnSpc>
                <a:spcPct val="150000"/>
              </a:lnSpc>
            </a:pPr>
            <a:r>
              <a:rPr lang="en-US" sz="1600" u="sng" dirty="0">
                <a:solidFill>
                  <a:schemeClr val="accent1"/>
                </a:solidFill>
                <a:latin typeface="+mj-lt"/>
                <a:hlinkClick r:id="rId7"/>
              </a:rPr>
              <a:t>Try Azure Database for MySQL for free</a:t>
            </a:r>
            <a:endParaRPr lang="en-US" sz="1600" u="sng" dirty="0">
              <a:solidFill>
                <a:schemeClr val="accent1"/>
              </a:solidFill>
              <a:latin typeface="+mj-lt"/>
            </a:endParaRPr>
          </a:p>
        </p:txBody>
      </p:sp>
      <p:grpSp>
        <p:nvGrpSpPr>
          <p:cNvPr id="4" name="Group 10" descr="gears">
            <a:extLst>
              <a:ext uri="{FF2B5EF4-FFF2-40B4-BE49-F238E27FC236}">
                <a16:creationId xmlns:a16="http://schemas.microsoft.com/office/drawing/2014/main" id="{0F09BC0D-4A1C-4B48-B3D2-D5D4F50BCE4E}"/>
              </a:ext>
            </a:extLst>
          </p:cNvPr>
          <p:cNvGrpSpPr>
            <a:grpSpLocks noChangeAspect="1"/>
          </p:cNvGrpSpPr>
          <p:nvPr/>
        </p:nvGrpSpPr>
        <p:grpSpPr bwMode="auto">
          <a:xfrm>
            <a:off x="628371" y="1402079"/>
            <a:ext cx="425438" cy="420053"/>
            <a:chOff x="410" y="999"/>
            <a:chExt cx="316" cy="312"/>
          </a:xfrm>
        </p:grpSpPr>
        <p:sp>
          <p:nvSpPr>
            <p:cNvPr id="5" name="Freeform 11">
              <a:extLst>
                <a:ext uri="{FF2B5EF4-FFF2-40B4-BE49-F238E27FC236}">
                  <a16:creationId xmlns:a16="http://schemas.microsoft.com/office/drawing/2014/main" id="{8165CA0F-AB7D-7E4B-87DD-70C599C472F6}"/>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2">
              <a:extLst>
                <a:ext uri="{FF2B5EF4-FFF2-40B4-BE49-F238E27FC236}">
                  <a16:creationId xmlns:a16="http://schemas.microsoft.com/office/drawing/2014/main" id="{9F432670-E178-994E-8917-363A66120BA0}"/>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3CFBFF2-B82F-2A47-9F3D-A2E0008880EF}"/>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F22C10A1-3EE9-2D45-A643-9675D5C2B173}"/>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5">
              <a:extLst>
                <a:ext uri="{FF2B5EF4-FFF2-40B4-BE49-F238E27FC236}">
                  <a16:creationId xmlns:a16="http://schemas.microsoft.com/office/drawing/2014/main" id="{A200C9A1-5879-2247-BCFC-C16FA38178EA}"/>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
              <a:extLst>
                <a:ext uri="{FF2B5EF4-FFF2-40B4-BE49-F238E27FC236}">
                  <a16:creationId xmlns:a16="http://schemas.microsoft.com/office/drawing/2014/main" id="{2EF81B71-3815-3841-90D8-8A34F0CB8AD7}"/>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
              <a:extLst>
                <a:ext uri="{FF2B5EF4-FFF2-40B4-BE49-F238E27FC236}">
                  <a16:creationId xmlns:a16="http://schemas.microsoft.com/office/drawing/2014/main" id="{DB67DC79-5D5F-3045-82CD-4DE427D1FF45}"/>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
              <a:extLst>
                <a:ext uri="{FF2B5EF4-FFF2-40B4-BE49-F238E27FC236}">
                  <a16:creationId xmlns:a16="http://schemas.microsoft.com/office/drawing/2014/main" id="{1F7C6076-329A-CB41-A3D0-916CEBB847EC}"/>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
              <a:extLst>
                <a:ext uri="{FF2B5EF4-FFF2-40B4-BE49-F238E27FC236}">
                  <a16:creationId xmlns:a16="http://schemas.microsoft.com/office/drawing/2014/main" id="{0504B39B-9324-4B49-A826-647EDE9CC883}"/>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0">
              <a:extLst>
                <a:ext uri="{FF2B5EF4-FFF2-40B4-BE49-F238E27FC236}">
                  <a16:creationId xmlns:a16="http://schemas.microsoft.com/office/drawing/2014/main" id="{116AF9E7-E29B-7A4C-89A4-BE8C17AE8FC4}"/>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
              <a:extLst>
                <a:ext uri="{FF2B5EF4-FFF2-40B4-BE49-F238E27FC236}">
                  <a16:creationId xmlns:a16="http://schemas.microsoft.com/office/drawing/2014/main" id="{176B05CD-92E3-E746-ADA7-6965895B2381}"/>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
              <a:extLst>
                <a:ext uri="{FF2B5EF4-FFF2-40B4-BE49-F238E27FC236}">
                  <a16:creationId xmlns:a16="http://schemas.microsoft.com/office/drawing/2014/main" id="{DAD11ABA-88ED-1A47-840B-A2E09D6C0003}"/>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a:extLst>
                <a:ext uri="{FF2B5EF4-FFF2-40B4-BE49-F238E27FC236}">
                  <a16:creationId xmlns:a16="http://schemas.microsoft.com/office/drawing/2014/main" id="{A4E759F0-7673-5548-91AC-4A40BEDF3808}"/>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CD60F0FE-D3D1-3445-810C-323E2861843F}"/>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a:extLst>
                <a:ext uri="{FF2B5EF4-FFF2-40B4-BE49-F238E27FC236}">
                  <a16:creationId xmlns:a16="http://schemas.microsoft.com/office/drawing/2014/main" id="{DE9EAF78-947E-6149-A36C-9EC7A207482A}"/>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a:extLst>
                <a:ext uri="{FF2B5EF4-FFF2-40B4-BE49-F238E27FC236}">
                  <a16:creationId xmlns:a16="http://schemas.microsoft.com/office/drawing/2014/main" id="{4DFAA6E3-62E1-D340-9289-200DA2F20E4D}"/>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
              <a:extLst>
                <a:ext uri="{FF2B5EF4-FFF2-40B4-BE49-F238E27FC236}">
                  <a16:creationId xmlns:a16="http://schemas.microsoft.com/office/drawing/2014/main" id="{CA7AA4AA-7D23-084F-AB4C-A1D7A171D603}"/>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8">
              <a:extLst>
                <a:ext uri="{FF2B5EF4-FFF2-40B4-BE49-F238E27FC236}">
                  <a16:creationId xmlns:a16="http://schemas.microsoft.com/office/drawing/2014/main" id="{9899CB45-925D-DE4D-9275-408CDAC1A45B}"/>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3" name="Graphic 22" descr="Azure MySQL icon">
            <a:extLst>
              <a:ext uri="{FF2B5EF4-FFF2-40B4-BE49-F238E27FC236}">
                <a16:creationId xmlns:a16="http://schemas.microsoft.com/office/drawing/2014/main" id="{17803673-306B-5C4D-A866-0289F906E9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3654" y="2164080"/>
            <a:ext cx="434872" cy="434872"/>
          </a:xfrm>
          <a:prstGeom prst="rect">
            <a:avLst/>
          </a:prstGeom>
        </p:spPr>
      </p:pic>
      <p:grpSp>
        <p:nvGrpSpPr>
          <p:cNvPr id="24" name="Group 101" descr="3 books">
            <a:extLst>
              <a:ext uri="{FF2B5EF4-FFF2-40B4-BE49-F238E27FC236}">
                <a16:creationId xmlns:a16="http://schemas.microsoft.com/office/drawing/2014/main" id="{FA00B1FD-0618-8549-970D-3BDC338DD36D}"/>
              </a:ext>
            </a:extLst>
          </p:cNvPr>
          <p:cNvGrpSpPr>
            <a:grpSpLocks noChangeAspect="1"/>
          </p:cNvGrpSpPr>
          <p:nvPr/>
        </p:nvGrpSpPr>
        <p:grpSpPr bwMode="auto">
          <a:xfrm>
            <a:off x="643605" y="2880359"/>
            <a:ext cx="394970" cy="396241"/>
            <a:chOff x="4617" y="999"/>
            <a:chExt cx="311" cy="312"/>
          </a:xfrm>
        </p:grpSpPr>
        <p:sp>
          <p:nvSpPr>
            <p:cNvPr id="25" name="Rectangle 102">
              <a:extLst>
                <a:ext uri="{FF2B5EF4-FFF2-40B4-BE49-F238E27FC236}">
                  <a16:creationId xmlns:a16="http://schemas.microsoft.com/office/drawing/2014/main" id="{B4C85573-7BB3-064A-9AED-B2E78B3556D9}"/>
                </a:ext>
              </a:extLst>
            </p:cNvPr>
            <p:cNvSpPr>
              <a:spLocks noChangeArrowheads="1"/>
            </p:cNvSpPr>
            <p:nvPr/>
          </p:nvSpPr>
          <p:spPr bwMode="auto">
            <a:xfrm>
              <a:off x="4617" y="999"/>
              <a:ext cx="107"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3">
              <a:extLst>
                <a:ext uri="{FF2B5EF4-FFF2-40B4-BE49-F238E27FC236}">
                  <a16:creationId xmlns:a16="http://schemas.microsoft.com/office/drawing/2014/main" id="{0876B4BE-E6D6-B245-8C92-F6BECDCE3B35}"/>
                </a:ext>
              </a:extLst>
            </p:cNvPr>
            <p:cNvSpPr>
              <a:spLocks noChangeArrowheads="1"/>
            </p:cNvSpPr>
            <p:nvPr/>
          </p:nvSpPr>
          <p:spPr bwMode="auto">
            <a:xfrm>
              <a:off x="4724" y="1087"/>
              <a:ext cx="97" cy="22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04">
              <a:extLst>
                <a:ext uri="{FF2B5EF4-FFF2-40B4-BE49-F238E27FC236}">
                  <a16:creationId xmlns:a16="http://schemas.microsoft.com/office/drawing/2014/main" id="{B377CD27-0CFB-F744-9306-0ACD51421A28}"/>
                </a:ext>
              </a:extLst>
            </p:cNvPr>
            <p:cNvSpPr>
              <a:spLocks noChangeArrowheads="1"/>
            </p:cNvSpPr>
            <p:nvPr/>
          </p:nvSpPr>
          <p:spPr bwMode="auto">
            <a:xfrm>
              <a:off x="4821" y="1048"/>
              <a:ext cx="107"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42F32528-8E84-0841-B602-651236F48E24}"/>
                </a:ext>
              </a:extLst>
            </p:cNvPr>
            <p:cNvSpPr>
              <a:spLocks/>
            </p:cNvSpPr>
            <p:nvPr/>
          </p:nvSpPr>
          <p:spPr bwMode="auto">
            <a:xfrm>
              <a:off x="4651" y="999"/>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6">
              <a:extLst>
                <a:ext uri="{FF2B5EF4-FFF2-40B4-BE49-F238E27FC236}">
                  <a16:creationId xmlns:a16="http://schemas.microsoft.com/office/drawing/2014/main" id="{A02B7D42-70B3-264F-9FD3-2AF87353026B}"/>
                </a:ext>
              </a:extLst>
            </p:cNvPr>
            <p:cNvSpPr>
              <a:spLocks/>
            </p:cNvSpPr>
            <p:nvPr/>
          </p:nvSpPr>
          <p:spPr bwMode="auto">
            <a:xfrm>
              <a:off x="4856" y="1048"/>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07">
              <a:extLst>
                <a:ext uri="{FF2B5EF4-FFF2-40B4-BE49-F238E27FC236}">
                  <a16:creationId xmlns:a16="http://schemas.microsoft.com/office/drawing/2014/main" id="{1EFBCF48-6924-1B4D-9E73-D5E7DC082CA1}"/>
                </a:ext>
              </a:extLst>
            </p:cNvPr>
            <p:cNvSpPr>
              <a:spLocks noChangeArrowheads="1"/>
            </p:cNvSpPr>
            <p:nvPr/>
          </p:nvSpPr>
          <p:spPr bwMode="auto">
            <a:xfrm>
              <a:off x="4743" y="1252"/>
              <a:ext cx="59"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49" descr="money symbol inside circle">
            <a:extLst>
              <a:ext uri="{FF2B5EF4-FFF2-40B4-BE49-F238E27FC236}">
                <a16:creationId xmlns:a16="http://schemas.microsoft.com/office/drawing/2014/main" id="{79197B28-307D-CE42-8988-9824191992D3}"/>
              </a:ext>
            </a:extLst>
          </p:cNvPr>
          <p:cNvGrpSpPr>
            <a:grpSpLocks noChangeAspect="1"/>
          </p:cNvGrpSpPr>
          <p:nvPr/>
        </p:nvGrpSpPr>
        <p:grpSpPr bwMode="auto">
          <a:xfrm>
            <a:off x="655038" y="3652755"/>
            <a:ext cx="372104" cy="363938"/>
            <a:chOff x="3404" y="999"/>
            <a:chExt cx="319" cy="312"/>
          </a:xfrm>
        </p:grpSpPr>
        <p:sp>
          <p:nvSpPr>
            <p:cNvPr id="32" name="Freeform 50">
              <a:extLst>
                <a:ext uri="{FF2B5EF4-FFF2-40B4-BE49-F238E27FC236}">
                  <a16:creationId xmlns:a16="http://schemas.microsoft.com/office/drawing/2014/main" id="{7554AEFB-4D9F-D641-BC64-80419C9F7A81}"/>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1">
              <a:extLst>
                <a:ext uri="{FF2B5EF4-FFF2-40B4-BE49-F238E27FC236}">
                  <a16:creationId xmlns:a16="http://schemas.microsoft.com/office/drawing/2014/main" id="{68E01024-6E4D-4E4C-A68E-F19760B3630B}"/>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2">
              <a:extLst>
                <a:ext uri="{FF2B5EF4-FFF2-40B4-BE49-F238E27FC236}">
                  <a16:creationId xmlns:a16="http://schemas.microsoft.com/office/drawing/2014/main" id="{FA1D54A8-58E6-2A4B-A4DA-40117D6945C0}"/>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3">
              <a:extLst>
                <a:ext uri="{FF2B5EF4-FFF2-40B4-BE49-F238E27FC236}">
                  <a16:creationId xmlns:a16="http://schemas.microsoft.com/office/drawing/2014/main" id="{5ACFAA97-4D69-B844-8265-ED2CBEA658DB}"/>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4">
              <a:extLst>
                <a:ext uri="{FF2B5EF4-FFF2-40B4-BE49-F238E27FC236}">
                  <a16:creationId xmlns:a16="http://schemas.microsoft.com/office/drawing/2014/main" id="{10545D6A-C856-4E4F-B93E-7A3F2730AD0E}"/>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descr="paper with checkmark">
            <a:extLst>
              <a:ext uri="{FF2B5EF4-FFF2-40B4-BE49-F238E27FC236}">
                <a16:creationId xmlns:a16="http://schemas.microsoft.com/office/drawing/2014/main" id="{0DA26F55-2F55-FA4B-9B8E-565ADCF3CD47}"/>
              </a:ext>
            </a:extLst>
          </p:cNvPr>
          <p:cNvGrpSpPr>
            <a:grpSpLocks noChangeAspect="1"/>
          </p:cNvGrpSpPr>
          <p:nvPr/>
        </p:nvGrpSpPr>
        <p:grpSpPr>
          <a:xfrm>
            <a:off x="695510" y="4360863"/>
            <a:ext cx="291161" cy="424497"/>
            <a:chOff x="728663" y="2836863"/>
            <a:chExt cx="339725" cy="495300"/>
          </a:xfrm>
        </p:grpSpPr>
        <p:sp>
          <p:nvSpPr>
            <p:cNvPr id="38" name="Rectangle 127">
              <a:extLst>
                <a:ext uri="{FF2B5EF4-FFF2-40B4-BE49-F238E27FC236}">
                  <a16:creationId xmlns:a16="http://schemas.microsoft.com/office/drawing/2014/main" id="{2EDFAF7B-4B5E-D244-B754-2D5C4FBCCDF4}"/>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28">
              <a:extLst>
                <a:ext uri="{FF2B5EF4-FFF2-40B4-BE49-F238E27FC236}">
                  <a16:creationId xmlns:a16="http://schemas.microsoft.com/office/drawing/2014/main" id="{E3A5F10F-803B-0741-847B-232E45D2893D}"/>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29">
              <a:extLst>
                <a:ext uri="{FF2B5EF4-FFF2-40B4-BE49-F238E27FC236}">
                  <a16:creationId xmlns:a16="http://schemas.microsoft.com/office/drawing/2014/main" id="{59333AEE-0700-CA48-86AF-07F7CFA7CACB}"/>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30">
              <a:extLst>
                <a:ext uri="{FF2B5EF4-FFF2-40B4-BE49-F238E27FC236}">
                  <a16:creationId xmlns:a16="http://schemas.microsoft.com/office/drawing/2014/main" id="{FB7010C1-BCC1-2E46-926D-E58734F7BBE1}"/>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31">
              <a:extLst>
                <a:ext uri="{FF2B5EF4-FFF2-40B4-BE49-F238E27FC236}">
                  <a16:creationId xmlns:a16="http://schemas.microsoft.com/office/drawing/2014/main" id="{3FFDF261-1E57-184F-8E67-640F77B0C11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2">
              <a:extLst>
                <a:ext uri="{FF2B5EF4-FFF2-40B4-BE49-F238E27FC236}">
                  <a16:creationId xmlns:a16="http://schemas.microsoft.com/office/drawing/2014/main" id="{B8E3AE1D-5D30-6246-A3D4-9FB209FFAC14}"/>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3">
              <a:extLst>
                <a:ext uri="{FF2B5EF4-FFF2-40B4-BE49-F238E27FC236}">
                  <a16:creationId xmlns:a16="http://schemas.microsoft.com/office/drawing/2014/main" id="{5CDA356F-E690-F94A-8FC7-41A347DEF633}"/>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4">
              <a:extLst>
                <a:ext uri="{FF2B5EF4-FFF2-40B4-BE49-F238E27FC236}">
                  <a16:creationId xmlns:a16="http://schemas.microsoft.com/office/drawing/2014/main" id="{3178310D-B561-9545-A9F7-ECDFF11166D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descr="bag with cloud on it">
            <a:extLst>
              <a:ext uri="{FF2B5EF4-FFF2-40B4-BE49-F238E27FC236}">
                <a16:creationId xmlns:a16="http://schemas.microsoft.com/office/drawing/2014/main" id="{A0B23C7F-3789-4E48-81F1-FB5DE8189D20}"/>
              </a:ext>
            </a:extLst>
          </p:cNvPr>
          <p:cNvGrpSpPr>
            <a:grpSpLocks noChangeAspect="1"/>
          </p:cNvGrpSpPr>
          <p:nvPr/>
        </p:nvGrpSpPr>
        <p:grpSpPr>
          <a:xfrm>
            <a:off x="669195" y="5020918"/>
            <a:ext cx="343790" cy="495328"/>
            <a:chOff x="2965412" y="3381412"/>
            <a:chExt cx="348365" cy="501920"/>
          </a:xfrm>
        </p:grpSpPr>
        <p:sp>
          <p:nvSpPr>
            <p:cNvPr id="47" name="Freeform: Shape 276">
              <a:extLst>
                <a:ext uri="{FF2B5EF4-FFF2-40B4-BE49-F238E27FC236}">
                  <a16:creationId xmlns:a16="http://schemas.microsoft.com/office/drawing/2014/main" id="{598A00D0-1E9F-4141-BE5B-57689B47E9A4}"/>
                </a:ext>
              </a:extLst>
            </p:cNvPr>
            <p:cNvSpPr/>
            <p:nvPr/>
          </p:nvSpPr>
          <p:spPr>
            <a:xfrm>
              <a:off x="3015318" y="3381412"/>
              <a:ext cx="250510" cy="181523"/>
            </a:xfrm>
            <a:custGeom>
              <a:avLst/>
              <a:gdLst>
                <a:gd name="connsiteX0" fmla="*/ 125255 w 250510"/>
                <a:gd name="connsiteY0" fmla="*/ 0 h 181523"/>
                <a:gd name="connsiteX1" fmla="*/ 134570 w 250510"/>
                <a:gd name="connsiteY1" fmla="*/ 352 h 181523"/>
                <a:gd name="connsiteX2" fmla="*/ 250510 w 250510"/>
                <a:gd name="connsiteY2" fmla="*/ 127799 h 181523"/>
                <a:gd name="connsiteX3" fmla="*/ 250510 w 250510"/>
                <a:gd name="connsiteY3" fmla="*/ 181523 h 181523"/>
                <a:gd name="connsiteX4" fmla="*/ 203539 w 250510"/>
                <a:gd name="connsiteY4" fmla="*/ 181523 h 181523"/>
                <a:gd name="connsiteX5" fmla="*/ 203539 w 250510"/>
                <a:gd name="connsiteY5" fmla="*/ 127760 h 181523"/>
                <a:gd name="connsiteX6" fmla="*/ 131165 w 250510"/>
                <a:gd name="connsiteY6" fmla="*/ 47166 h 181523"/>
                <a:gd name="connsiteX7" fmla="*/ 125255 w 250510"/>
                <a:gd name="connsiteY7" fmla="*/ 46970 h 181523"/>
                <a:gd name="connsiteX8" fmla="*/ 46970 w 250510"/>
                <a:gd name="connsiteY8" fmla="*/ 125255 h 181523"/>
                <a:gd name="connsiteX9" fmla="*/ 46970 w 250510"/>
                <a:gd name="connsiteY9" fmla="*/ 181523 h 181523"/>
                <a:gd name="connsiteX10" fmla="*/ 0 w 250510"/>
                <a:gd name="connsiteY10" fmla="*/ 181523 h 181523"/>
                <a:gd name="connsiteX11" fmla="*/ 0 w 250510"/>
                <a:gd name="connsiteY11" fmla="*/ 125255 h 181523"/>
                <a:gd name="connsiteX12" fmla="*/ 125255 w 250510"/>
                <a:gd name="connsiteY12" fmla="*/ 0 h 18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510" h="181523">
                  <a:moveTo>
                    <a:pt x="125255" y="0"/>
                  </a:moveTo>
                  <a:cubicBezTo>
                    <a:pt x="128308" y="0"/>
                    <a:pt x="131439" y="117"/>
                    <a:pt x="134570" y="352"/>
                  </a:cubicBezTo>
                  <a:cubicBezTo>
                    <a:pt x="200408" y="5088"/>
                    <a:pt x="250510" y="61766"/>
                    <a:pt x="250510" y="127799"/>
                  </a:cubicBezTo>
                  <a:lnTo>
                    <a:pt x="250510" y="181523"/>
                  </a:lnTo>
                  <a:lnTo>
                    <a:pt x="203539" y="181523"/>
                  </a:lnTo>
                  <a:lnTo>
                    <a:pt x="203539" y="127760"/>
                  </a:lnTo>
                  <a:cubicBezTo>
                    <a:pt x="203539" y="85486"/>
                    <a:pt x="171756" y="50102"/>
                    <a:pt x="131165" y="47166"/>
                  </a:cubicBezTo>
                  <a:cubicBezTo>
                    <a:pt x="129208" y="47049"/>
                    <a:pt x="127212" y="46970"/>
                    <a:pt x="125255" y="46970"/>
                  </a:cubicBezTo>
                  <a:cubicBezTo>
                    <a:pt x="82081" y="46970"/>
                    <a:pt x="46970" y="82081"/>
                    <a:pt x="46970" y="125255"/>
                  </a:cubicBezTo>
                  <a:lnTo>
                    <a:pt x="46970" y="181523"/>
                  </a:lnTo>
                  <a:lnTo>
                    <a:pt x="0" y="181523"/>
                  </a:lnTo>
                  <a:lnTo>
                    <a:pt x="0" y="125255"/>
                  </a:lnTo>
                  <a:cubicBezTo>
                    <a:pt x="0" y="56090"/>
                    <a:pt x="56090" y="0"/>
                    <a:pt x="125255" y="0"/>
                  </a:cubicBez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Freeform: Shape 277">
              <a:extLst>
                <a:ext uri="{FF2B5EF4-FFF2-40B4-BE49-F238E27FC236}">
                  <a16:creationId xmlns:a16="http://schemas.microsoft.com/office/drawing/2014/main" id="{E825D166-0887-2840-B7B4-349D061CAC0F}"/>
                </a:ext>
              </a:extLst>
            </p:cNvPr>
            <p:cNvSpPr/>
            <p:nvPr/>
          </p:nvSpPr>
          <p:spPr>
            <a:xfrm>
              <a:off x="2965412" y="3519310"/>
              <a:ext cx="348365" cy="364022"/>
            </a:xfrm>
            <a:custGeom>
              <a:avLst/>
              <a:gdLst>
                <a:gd name="connsiteX0" fmla="*/ 347309 w 348365"/>
                <a:gd name="connsiteY0" fmla="*/ 363044 h 364022"/>
                <a:gd name="connsiteX1" fmla="*/ 2936 w 348365"/>
                <a:gd name="connsiteY1" fmla="*/ 363044 h 364022"/>
                <a:gd name="connsiteX2" fmla="*/ 2936 w 348365"/>
                <a:gd name="connsiteY2" fmla="*/ 2936 h 364022"/>
                <a:gd name="connsiteX3" fmla="*/ 347387 w 348365"/>
                <a:gd name="connsiteY3" fmla="*/ 2936 h 364022"/>
              </a:gdLst>
              <a:ahLst/>
              <a:cxnLst>
                <a:cxn ang="0">
                  <a:pos x="connsiteX0" y="connsiteY0"/>
                </a:cxn>
                <a:cxn ang="0">
                  <a:pos x="connsiteX1" y="connsiteY1"/>
                </a:cxn>
                <a:cxn ang="0">
                  <a:pos x="connsiteX2" y="connsiteY2"/>
                </a:cxn>
                <a:cxn ang="0">
                  <a:pos x="connsiteX3" y="connsiteY3"/>
                </a:cxn>
              </a:cxnLst>
              <a:rect l="l" t="t" r="r" b="b"/>
              <a:pathLst>
                <a:path w="348365" h="364022">
                  <a:moveTo>
                    <a:pt x="347309" y="363044"/>
                  </a:moveTo>
                  <a:lnTo>
                    <a:pt x="2936" y="363044"/>
                  </a:lnTo>
                  <a:lnTo>
                    <a:pt x="2936" y="2936"/>
                  </a:lnTo>
                  <a:lnTo>
                    <a:pt x="347387" y="2936"/>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49" name="Group 48">
              <a:extLst>
                <a:ext uri="{FF2B5EF4-FFF2-40B4-BE49-F238E27FC236}">
                  <a16:creationId xmlns:a16="http://schemas.microsoft.com/office/drawing/2014/main" id="{DCC1C808-C9F2-9E44-92E1-FA03E226FA80}"/>
                </a:ext>
              </a:extLst>
            </p:cNvPr>
            <p:cNvGrpSpPr/>
            <p:nvPr/>
          </p:nvGrpSpPr>
          <p:grpSpPr>
            <a:xfrm>
              <a:off x="3028196" y="3629456"/>
              <a:ext cx="223110" cy="129169"/>
              <a:chOff x="3028196" y="3629456"/>
              <a:chExt cx="223110" cy="129169"/>
            </a:xfrm>
          </p:grpSpPr>
          <p:sp>
            <p:nvSpPr>
              <p:cNvPr id="50" name="Freeform: Shape 279">
                <a:extLst>
                  <a:ext uri="{FF2B5EF4-FFF2-40B4-BE49-F238E27FC236}">
                    <a16:creationId xmlns:a16="http://schemas.microsoft.com/office/drawing/2014/main" id="{3F81D1CA-27AE-1C4E-9A69-DB6378CDF540}"/>
                  </a:ext>
                </a:extLst>
              </p:cNvPr>
              <p:cNvSpPr/>
              <p:nvPr/>
            </p:nvSpPr>
            <p:spPr>
              <a:xfrm>
                <a:off x="3043696" y="3629456"/>
                <a:ext cx="129169" cy="129169"/>
              </a:xfrm>
              <a:custGeom>
                <a:avLst/>
                <a:gdLst>
                  <a:gd name="connsiteX0" fmla="*/ 128191 w 129169"/>
                  <a:gd name="connsiteY0" fmla="*/ 65563 h 129169"/>
                  <a:gd name="connsiteX1" fmla="*/ 65563 w 129169"/>
                  <a:gd name="connsiteY1" fmla="*/ 128191 h 129169"/>
                  <a:gd name="connsiteX2" fmla="*/ 2936 w 129169"/>
                  <a:gd name="connsiteY2" fmla="*/ 65563 h 129169"/>
                  <a:gd name="connsiteX3" fmla="*/ 65563 w 129169"/>
                  <a:gd name="connsiteY3" fmla="*/ 2936 h 129169"/>
                  <a:gd name="connsiteX4" fmla="*/ 128191 w 129169"/>
                  <a:gd name="connsiteY4" fmla="*/ 65563 h 12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69" h="129169">
                    <a:moveTo>
                      <a:pt x="128191" y="65563"/>
                    </a:moveTo>
                    <a:cubicBezTo>
                      <a:pt x="128191" y="100151"/>
                      <a:pt x="100151" y="128191"/>
                      <a:pt x="65563" y="128191"/>
                    </a:cubicBezTo>
                    <a:cubicBezTo>
                      <a:pt x="30975" y="128191"/>
                      <a:pt x="2936" y="100151"/>
                      <a:pt x="2936" y="65563"/>
                    </a:cubicBezTo>
                    <a:cubicBezTo>
                      <a:pt x="2936" y="30975"/>
                      <a:pt x="30975" y="2936"/>
                      <a:pt x="65563" y="2936"/>
                    </a:cubicBezTo>
                    <a:cubicBezTo>
                      <a:pt x="100151" y="2936"/>
                      <a:pt x="128191" y="30975"/>
                      <a:pt x="128191" y="65563"/>
                    </a:cubicBezTo>
                    <a:close/>
                  </a:path>
                </a:pathLst>
              </a:custGeom>
              <a:solidFill>
                <a:srgbClr val="50E6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Shape 280">
                <a:extLst>
                  <a:ext uri="{FF2B5EF4-FFF2-40B4-BE49-F238E27FC236}">
                    <a16:creationId xmlns:a16="http://schemas.microsoft.com/office/drawing/2014/main" id="{4164E8B5-AEC0-D644-A8F2-8C5685ED1870}"/>
                  </a:ext>
                </a:extLst>
              </p:cNvPr>
              <p:cNvSpPr/>
              <p:nvPr/>
            </p:nvSpPr>
            <p:spPr>
              <a:xfrm>
                <a:off x="3028196" y="3707662"/>
                <a:ext cx="223110" cy="50885"/>
              </a:xfrm>
              <a:custGeom>
                <a:avLst/>
                <a:gdLst>
                  <a:gd name="connsiteX0" fmla="*/ 198647 w 223110"/>
                  <a:gd name="connsiteY0" fmla="*/ 49906 h 50884"/>
                  <a:gd name="connsiteX1" fmla="*/ 26421 w 223110"/>
                  <a:gd name="connsiteY1" fmla="*/ 49906 h 50884"/>
                  <a:gd name="connsiteX2" fmla="*/ 2936 w 223110"/>
                  <a:gd name="connsiteY2" fmla="*/ 26421 h 50884"/>
                  <a:gd name="connsiteX3" fmla="*/ 2936 w 223110"/>
                  <a:gd name="connsiteY3" fmla="*/ 26421 h 50884"/>
                  <a:gd name="connsiteX4" fmla="*/ 26421 w 223110"/>
                  <a:gd name="connsiteY4" fmla="*/ 2936 h 50884"/>
                  <a:gd name="connsiteX5" fmla="*/ 198647 w 223110"/>
                  <a:gd name="connsiteY5" fmla="*/ 2936 h 50884"/>
                  <a:gd name="connsiteX6" fmla="*/ 222132 w 223110"/>
                  <a:gd name="connsiteY6" fmla="*/ 26421 h 50884"/>
                  <a:gd name="connsiteX7" fmla="*/ 222132 w 223110"/>
                  <a:gd name="connsiteY7" fmla="*/ 26421 h 50884"/>
                  <a:gd name="connsiteX8" fmla="*/ 198647 w 223110"/>
                  <a:gd name="connsiteY8" fmla="*/ 49906 h 5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10" h="50884">
                    <a:moveTo>
                      <a:pt x="198647" y="49906"/>
                    </a:moveTo>
                    <a:lnTo>
                      <a:pt x="26421" y="49906"/>
                    </a:lnTo>
                    <a:cubicBezTo>
                      <a:pt x="13465" y="49906"/>
                      <a:pt x="2936" y="39377"/>
                      <a:pt x="2936" y="26421"/>
                    </a:cubicBezTo>
                    <a:lnTo>
                      <a:pt x="2936" y="26421"/>
                    </a:lnTo>
                    <a:cubicBezTo>
                      <a:pt x="2936" y="13465"/>
                      <a:pt x="13465" y="2936"/>
                      <a:pt x="26421" y="2936"/>
                    </a:cubicBezTo>
                    <a:lnTo>
                      <a:pt x="198647" y="2936"/>
                    </a:lnTo>
                    <a:cubicBezTo>
                      <a:pt x="211603" y="2936"/>
                      <a:pt x="222132" y="13465"/>
                      <a:pt x="222132" y="26421"/>
                    </a:cubicBezTo>
                    <a:lnTo>
                      <a:pt x="222132" y="26421"/>
                    </a:lnTo>
                    <a:cubicBezTo>
                      <a:pt x="222132" y="39377"/>
                      <a:pt x="211603" y="49906"/>
                      <a:pt x="198647" y="49906"/>
                    </a:cubicBezTo>
                    <a:close/>
                  </a:path>
                </a:pathLst>
              </a:custGeom>
              <a:solidFill>
                <a:srgbClr val="50E6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Shape 281">
                <a:extLst>
                  <a:ext uri="{FF2B5EF4-FFF2-40B4-BE49-F238E27FC236}">
                    <a16:creationId xmlns:a16="http://schemas.microsoft.com/office/drawing/2014/main" id="{FC65BEE9-39C7-AF44-8CB5-EB5FE558766F}"/>
                  </a:ext>
                </a:extLst>
              </p:cNvPr>
              <p:cNvSpPr/>
              <p:nvPr/>
            </p:nvSpPr>
            <p:spPr>
              <a:xfrm>
                <a:off x="3145466" y="3660770"/>
                <a:ext cx="82199" cy="82199"/>
              </a:xfrm>
              <a:custGeom>
                <a:avLst/>
                <a:gdLst>
                  <a:gd name="connsiteX0" fmla="*/ 81220 w 82198"/>
                  <a:gd name="connsiteY0" fmla="*/ 42078 h 82198"/>
                  <a:gd name="connsiteX1" fmla="*/ 42078 w 82198"/>
                  <a:gd name="connsiteY1" fmla="*/ 81220 h 82198"/>
                  <a:gd name="connsiteX2" fmla="*/ 2936 w 82198"/>
                  <a:gd name="connsiteY2" fmla="*/ 42078 h 82198"/>
                  <a:gd name="connsiteX3" fmla="*/ 42078 w 82198"/>
                  <a:gd name="connsiteY3" fmla="*/ 2936 h 82198"/>
                  <a:gd name="connsiteX4" fmla="*/ 81220 w 82198"/>
                  <a:gd name="connsiteY4" fmla="*/ 42078 h 8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98" h="82198">
                    <a:moveTo>
                      <a:pt x="81220" y="42078"/>
                    </a:moveTo>
                    <a:cubicBezTo>
                      <a:pt x="81220" y="63696"/>
                      <a:pt x="63695" y="81220"/>
                      <a:pt x="42078" y="81220"/>
                    </a:cubicBezTo>
                    <a:cubicBezTo>
                      <a:pt x="20460" y="81220"/>
                      <a:pt x="2936" y="63696"/>
                      <a:pt x="2936" y="42078"/>
                    </a:cubicBezTo>
                    <a:cubicBezTo>
                      <a:pt x="2936" y="20460"/>
                      <a:pt x="20460" y="2936"/>
                      <a:pt x="42078" y="2936"/>
                    </a:cubicBezTo>
                    <a:cubicBezTo>
                      <a:pt x="63695" y="2936"/>
                      <a:pt x="81220" y="20460"/>
                      <a:pt x="81220" y="42078"/>
                    </a:cubicBezTo>
                    <a:close/>
                  </a:path>
                </a:pathLst>
              </a:custGeom>
              <a:solidFill>
                <a:srgbClr val="50E6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705296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CB13-15B1-4CAF-AD7F-B829E4B112DF}"/>
              </a:ext>
            </a:extLst>
          </p:cNvPr>
          <p:cNvSpPr>
            <a:spLocks noGrp="1"/>
          </p:cNvSpPr>
          <p:nvPr>
            <p:ph type="title"/>
          </p:nvPr>
        </p:nvSpPr>
        <p:spPr>
          <a:xfrm>
            <a:off x="588263" y="457200"/>
            <a:ext cx="11018520" cy="492443"/>
          </a:xfrm>
        </p:spPr>
        <p:txBody>
          <a:bodyPr/>
          <a:lstStyle/>
          <a:p>
            <a:r>
              <a:rPr lang="en-US" sz="3200" dirty="0">
                <a:cs typeface="Segoe UI"/>
              </a:rPr>
              <a:t>Bring </a:t>
            </a:r>
            <a:r>
              <a:rPr lang="en-US" sz="3200">
                <a:cs typeface="Segoe UI"/>
              </a:rPr>
              <a:t>your</a:t>
            </a:r>
            <a:r>
              <a:rPr lang="en-US" sz="3200" dirty="0">
                <a:cs typeface="Segoe UI"/>
              </a:rPr>
              <a:t> ideas to life with Azure</a:t>
            </a:r>
          </a:p>
        </p:txBody>
      </p:sp>
      <p:sp>
        <p:nvSpPr>
          <p:cNvPr id="4" name="Rectangle 3">
            <a:extLst>
              <a:ext uri="{FF2B5EF4-FFF2-40B4-BE49-F238E27FC236}">
                <a16:creationId xmlns:a16="http://schemas.microsoft.com/office/drawing/2014/main" id="{C4E0A5CE-1FC2-4BA1-84C2-3EF72682CFDB}"/>
              </a:ext>
            </a:extLst>
          </p:cNvPr>
          <p:cNvSpPr/>
          <p:nvPr/>
        </p:nvSpPr>
        <p:spPr bwMode="auto">
          <a:xfrm>
            <a:off x="1303430" y="3436635"/>
            <a:ext cx="2200818"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dirty="0">
                <a:ln>
                  <a:noFill/>
                </a:ln>
                <a:effectLst/>
                <a:uLnTx/>
                <a:uFillTx/>
                <a:latin typeface="Segoe UI Semibold"/>
                <a:ea typeface="+mn-ea"/>
                <a:cs typeface="Segoe UI" panose="020B0502040204020203" pitchFamily="34" charset="0"/>
              </a:rPr>
              <a:t>Limitless cloud database services</a:t>
            </a:r>
          </a:p>
        </p:txBody>
      </p:sp>
      <p:sp>
        <p:nvSpPr>
          <p:cNvPr id="5" name="Rectangle 4">
            <a:extLst>
              <a:ext uri="{FF2B5EF4-FFF2-40B4-BE49-F238E27FC236}">
                <a16:creationId xmlns:a16="http://schemas.microsoft.com/office/drawing/2014/main" id="{B71D54D0-CE29-46AD-ABBC-7A83FBE6EEF6}"/>
              </a:ext>
            </a:extLst>
          </p:cNvPr>
          <p:cNvSpPr/>
          <p:nvPr/>
        </p:nvSpPr>
        <p:spPr bwMode="auto">
          <a:xfrm>
            <a:off x="5017717" y="3436635"/>
            <a:ext cx="2200818"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Unmatched analytics and insights</a:t>
            </a:r>
          </a:p>
        </p:txBody>
      </p:sp>
      <p:grpSp>
        <p:nvGrpSpPr>
          <p:cNvPr id="6" name="Group 5" descr="check mark with circle">
            <a:extLst>
              <a:ext uri="{FF2B5EF4-FFF2-40B4-BE49-F238E27FC236}">
                <a16:creationId xmlns:a16="http://schemas.microsoft.com/office/drawing/2014/main" id="{E4732505-0ACD-4703-9F14-332EA4FE63D5}"/>
              </a:ext>
            </a:extLst>
          </p:cNvPr>
          <p:cNvGrpSpPr/>
          <p:nvPr/>
        </p:nvGrpSpPr>
        <p:grpSpPr>
          <a:xfrm>
            <a:off x="9261001" y="1969617"/>
            <a:ext cx="1354001" cy="1361601"/>
            <a:chOff x="8398705" y="2256098"/>
            <a:chExt cx="1719496" cy="1729148"/>
          </a:xfrm>
        </p:grpSpPr>
        <p:sp>
          <p:nvSpPr>
            <p:cNvPr id="7" name="Oval 6">
              <a:extLst>
                <a:ext uri="{FF2B5EF4-FFF2-40B4-BE49-F238E27FC236}">
                  <a16:creationId xmlns:a16="http://schemas.microsoft.com/office/drawing/2014/main" id="{D2019591-F3C1-4A32-A3BA-7D354469CC70}"/>
                </a:ext>
              </a:extLst>
            </p:cNvPr>
            <p:cNvSpPr/>
            <p:nvPr/>
          </p:nvSpPr>
          <p:spPr bwMode="auto">
            <a:xfrm>
              <a:off x="8398705" y="2256098"/>
              <a:ext cx="1719496" cy="172914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 name="Group 46">
              <a:extLst>
                <a:ext uri="{FF2B5EF4-FFF2-40B4-BE49-F238E27FC236}">
                  <a16:creationId xmlns:a16="http://schemas.microsoft.com/office/drawing/2014/main" id="{B1488722-866C-4C2D-A148-C1EE8F51650E}"/>
                </a:ext>
              </a:extLst>
            </p:cNvPr>
            <p:cNvGrpSpPr>
              <a:grpSpLocks noChangeAspect="1"/>
            </p:cNvGrpSpPr>
            <p:nvPr/>
          </p:nvGrpSpPr>
          <p:grpSpPr bwMode="auto">
            <a:xfrm>
              <a:off x="8821669" y="2683888"/>
              <a:ext cx="873568" cy="873568"/>
              <a:chOff x="2812" y="999"/>
              <a:chExt cx="312" cy="312"/>
            </a:xfrm>
          </p:grpSpPr>
          <p:sp>
            <p:nvSpPr>
              <p:cNvPr id="9" name="AutoShape 45">
                <a:extLst>
                  <a:ext uri="{FF2B5EF4-FFF2-40B4-BE49-F238E27FC236}">
                    <a16:creationId xmlns:a16="http://schemas.microsoft.com/office/drawing/2014/main" id="{3F23CF3E-FAC5-4CD1-9491-7C3466E85A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47">
                <a:extLst>
                  <a:ext uri="{FF2B5EF4-FFF2-40B4-BE49-F238E27FC236}">
                    <a16:creationId xmlns:a16="http://schemas.microsoft.com/office/drawing/2014/main" id="{0E47F85F-2010-4E82-BD39-DFE3286AAE9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48">
                <a:extLst>
                  <a:ext uri="{FF2B5EF4-FFF2-40B4-BE49-F238E27FC236}">
                    <a16:creationId xmlns:a16="http://schemas.microsoft.com/office/drawing/2014/main" id="{87776556-3FEB-4350-B873-FB26D4D01FA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49">
                <a:extLst>
                  <a:ext uri="{FF2B5EF4-FFF2-40B4-BE49-F238E27FC236}">
                    <a16:creationId xmlns:a16="http://schemas.microsoft.com/office/drawing/2014/main" id="{0231C1AD-8F85-45D6-A9F5-2251F014D8C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3" name="Group 12" descr="magnifying glass looking at metrics">
            <a:extLst>
              <a:ext uri="{FF2B5EF4-FFF2-40B4-BE49-F238E27FC236}">
                <a16:creationId xmlns:a16="http://schemas.microsoft.com/office/drawing/2014/main" id="{FB29E838-22EB-4C68-B939-46A32F9C0297}"/>
              </a:ext>
            </a:extLst>
          </p:cNvPr>
          <p:cNvGrpSpPr/>
          <p:nvPr/>
        </p:nvGrpSpPr>
        <p:grpSpPr>
          <a:xfrm>
            <a:off x="5441126" y="1969617"/>
            <a:ext cx="1354001" cy="1361601"/>
            <a:chOff x="5236252" y="2256098"/>
            <a:chExt cx="1719497" cy="1729148"/>
          </a:xfrm>
        </p:grpSpPr>
        <p:sp>
          <p:nvSpPr>
            <p:cNvPr id="14" name="Oval 13">
              <a:extLst>
                <a:ext uri="{FF2B5EF4-FFF2-40B4-BE49-F238E27FC236}">
                  <a16:creationId xmlns:a16="http://schemas.microsoft.com/office/drawing/2014/main" id="{B6F222E1-1BE6-4B2C-8DB9-42606F652907}"/>
                </a:ext>
              </a:extLst>
            </p:cNvPr>
            <p:cNvSpPr/>
            <p:nvPr/>
          </p:nvSpPr>
          <p:spPr bwMode="auto">
            <a:xfrm>
              <a:off x="5236252" y="2256098"/>
              <a:ext cx="1719497" cy="172914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5" name="Group 4">
              <a:extLst>
                <a:ext uri="{FF2B5EF4-FFF2-40B4-BE49-F238E27FC236}">
                  <a16:creationId xmlns:a16="http://schemas.microsoft.com/office/drawing/2014/main" id="{86B85975-4912-4A9A-BF46-6059E013A8C9}"/>
                </a:ext>
              </a:extLst>
            </p:cNvPr>
            <p:cNvGrpSpPr>
              <a:grpSpLocks noChangeAspect="1"/>
            </p:cNvGrpSpPr>
            <p:nvPr/>
          </p:nvGrpSpPr>
          <p:grpSpPr bwMode="auto">
            <a:xfrm>
              <a:off x="5659209" y="2683885"/>
              <a:ext cx="873582" cy="873575"/>
              <a:chOff x="4616" y="999"/>
              <a:chExt cx="312" cy="312"/>
            </a:xfrm>
          </p:grpSpPr>
          <p:sp>
            <p:nvSpPr>
              <p:cNvPr id="16" name="Freeform 5">
                <a:extLst>
                  <a:ext uri="{FF2B5EF4-FFF2-40B4-BE49-F238E27FC236}">
                    <a16:creationId xmlns:a16="http://schemas.microsoft.com/office/drawing/2014/main" id="{01683536-0686-44ED-8004-7F64980EAAE1}"/>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B79FF16E-1F30-4FB0-A3A6-A2C4428FDFA4}"/>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7">
                <a:extLst>
                  <a:ext uri="{FF2B5EF4-FFF2-40B4-BE49-F238E27FC236}">
                    <a16:creationId xmlns:a16="http://schemas.microsoft.com/office/drawing/2014/main" id="{864D2FF0-E0D5-4CF5-AD11-C5AF94E3B33F}"/>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8">
                <a:extLst>
                  <a:ext uri="{FF2B5EF4-FFF2-40B4-BE49-F238E27FC236}">
                    <a16:creationId xmlns:a16="http://schemas.microsoft.com/office/drawing/2014/main" id="{8A4BCD66-58E8-4637-B043-19233FE652C0}"/>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9">
                <a:extLst>
                  <a:ext uri="{FF2B5EF4-FFF2-40B4-BE49-F238E27FC236}">
                    <a16:creationId xmlns:a16="http://schemas.microsoft.com/office/drawing/2014/main" id="{D82550D4-B553-41B0-AC26-4CA584E38020}"/>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1" name="Rectangle 20" descr="check mark with circle">
            <a:extLst>
              <a:ext uri="{FF2B5EF4-FFF2-40B4-BE49-F238E27FC236}">
                <a16:creationId xmlns:a16="http://schemas.microsoft.com/office/drawing/2014/main" id="{A781AFD1-7389-4A40-9A4F-22DFA14190D5}"/>
              </a:ext>
            </a:extLst>
          </p:cNvPr>
          <p:cNvSpPr/>
          <p:nvPr/>
        </p:nvSpPr>
        <p:spPr bwMode="auto">
          <a:xfrm>
            <a:off x="8837592" y="3436635"/>
            <a:ext cx="2200818"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dirty="0">
                <a:ln>
                  <a:noFill/>
                </a:ln>
                <a:effectLst/>
                <a:uLnTx/>
                <a:uFillTx/>
                <a:latin typeface="Segoe UI Semibold"/>
                <a:ea typeface="+mn-ea"/>
                <a:cs typeface="Segoe UI" panose="020B0502040204020203" pitchFamily="34" charset="0"/>
              </a:rPr>
              <a:t>Unified data </a:t>
            </a:r>
            <a:br>
              <a:rPr kumimoji="0" lang="en-US" sz="1600" b="0" i="0" u="none" strike="noStrike" kern="0" cap="none" spc="0" normalizeH="0" baseline="0" noProof="0" dirty="0">
                <a:ln>
                  <a:noFill/>
                </a:ln>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effectLst/>
                <a:uLnTx/>
                <a:uFillTx/>
                <a:latin typeface="Segoe UI Semibold"/>
                <a:ea typeface="+mn-ea"/>
                <a:cs typeface="Segoe UI" panose="020B0502040204020203" pitchFamily="34" charset="0"/>
              </a:rPr>
              <a:t>governance</a:t>
            </a:r>
          </a:p>
        </p:txBody>
      </p:sp>
      <p:grpSp>
        <p:nvGrpSpPr>
          <p:cNvPr id="22" name="Group 21" descr="database inside circle">
            <a:extLst>
              <a:ext uri="{FF2B5EF4-FFF2-40B4-BE49-F238E27FC236}">
                <a16:creationId xmlns:a16="http://schemas.microsoft.com/office/drawing/2014/main" id="{A758C111-18CF-4D4B-B72F-86B7948FD2E2}"/>
              </a:ext>
            </a:extLst>
          </p:cNvPr>
          <p:cNvGrpSpPr/>
          <p:nvPr/>
        </p:nvGrpSpPr>
        <p:grpSpPr>
          <a:xfrm>
            <a:off x="1723405" y="1969617"/>
            <a:ext cx="1360868" cy="1361601"/>
            <a:chOff x="5231892" y="2256098"/>
            <a:chExt cx="1728217" cy="1729148"/>
          </a:xfrm>
        </p:grpSpPr>
        <p:grpSp>
          <p:nvGrpSpPr>
            <p:cNvPr id="23" name="Group 22">
              <a:extLst>
                <a:ext uri="{FF2B5EF4-FFF2-40B4-BE49-F238E27FC236}">
                  <a16:creationId xmlns:a16="http://schemas.microsoft.com/office/drawing/2014/main" id="{9BFD5585-652E-4C65-B490-B9A435AEC36A}"/>
                </a:ext>
              </a:extLst>
            </p:cNvPr>
            <p:cNvGrpSpPr/>
            <p:nvPr/>
          </p:nvGrpSpPr>
          <p:grpSpPr>
            <a:xfrm>
              <a:off x="5231892" y="2256098"/>
              <a:ext cx="1728217" cy="1729148"/>
              <a:chOff x="2312837" y="2256098"/>
              <a:chExt cx="979873" cy="980401"/>
            </a:xfrm>
          </p:grpSpPr>
          <p:sp>
            <p:nvSpPr>
              <p:cNvPr id="30" name="Oval 29">
                <a:extLst>
                  <a:ext uri="{FF2B5EF4-FFF2-40B4-BE49-F238E27FC236}">
                    <a16:creationId xmlns:a16="http://schemas.microsoft.com/office/drawing/2014/main" id="{8DB76049-265A-40E5-A7B5-2CB4A9D0FE90}"/>
                  </a:ext>
                </a:extLst>
              </p:cNvPr>
              <p:cNvSpPr/>
              <p:nvPr/>
            </p:nvSpPr>
            <p:spPr bwMode="auto">
              <a:xfrm>
                <a:off x="2312837" y="2256098"/>
                <a:ext cx="979873" cy="980401"/>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AutoShape 47">
                <a:extLst>
                  <a:ext uri="{FF2B5EF4-FFF2-40B4-BE49-F238E27FC236}">
                    <a16:creationId xmlns:a16="http://schemas.microsoft.com/office/drawing/2014/main" id="{55AC7E51-E23C-4AC2-8200-586AEEF28D92}"/>
                  </a:ext>
                </a:extLst>
              </p:cNvPr>
              <p:cNvSpPr>
                <a:spLocks noChangeAspect="1" noChangeArrowheads="1" noTextEdit="1"/>
              </p:cNvSpPr>
              <p:nvPr/>
            </p:nvSpPr>
            <p:spPr bwMode="auto">
              <a:xfrm>
                <a:off x="2552652" y="2513729"/>
                <a:ext cx="4953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1E677C4B-5E37-48C4-98C4-06BF732E58D1}"/>
                </a:ext>
              </a:extLst>
            </p:cNvPr>
            <p:cNvPicPr>
              <a:picLocks noChangeAspect="1"/>
            </p:cNvPicPr>
            <p:nvPr/>
          </p:nvPicPr>
          <p:blipFill rotWithShape="1">
            <a:blip r:embed="rId2"/>
            <a:srcRect l="45553" t="40088"/>
            <a:stretch/>
          </p:blipFill>
          <p:spPr>
            <a:xfrm>
              <a:off x="5757930" y="2748665"/>
              <a:ext cx="676140" cy="744014"/>
            </a:xfrm>
            <a:prstGeom prst="rect">
              <a:avLst/>
            </a:prstGeom>
          </p:spPr>
        </p:pic>
        <p:grpSp>
          <p:nvGrpSpPr>
            <p:cNvPr id="25" name="Group 92">
              <a:extLst>
                <a:ext uri="{FF2B5EF4-FFF2-40B4-BE49-F238E27FC236}">
                  <a16:creationId xmlns:a16="http://schemas.microsoft.com/office/drawing/2014/main" id="{C8DB89DC-9FED-4A51-ADDD-D42DC6F544F5}"/>
                </a:ext>
              </a:extLst>
            </p:cNvPr>
            <p:cNvGrpSpPr>
              <a:grpSpLocks noChangeAspect="1"/>
            </p:cNvGrpSpPr>
            <p:nvPr/>
          </p:nvGrpSpPr>
          <p:grpSpPr bwMode="auto">
            <a:xfrm>
              <a:off x="5403741" y="2443605"/>
              <a:ext cx="1384518" cy="1354135"/>
              <a:chOff x="2197" y="999"/>
              <a:chExt cx="319" cy="312"/>
            </a:xfrm>
          </p:grpSpPr>
          <p:sp>
            <p:nvSpPr>
              <p:cNvPr id="26" name="Freeform 93">
                <a:extLst>
                  <a:ext uri="{FF2B5EF4-FFF2-40B4-BE49-F238E27FC236}">
                    <a16:creationId xmlns:a16="http://schemas.microsoft.com/office/drawing/2014/main" id="{21DC921A-79AB-4BE4-9175-05937142375C}"/>
                  </a:ext>
                </a:extLst>
              </p:cNvPr>
              <p:cNvSpPr>
                <a:spLocks/>
              </p:cNvSpPr>
              <p:nvPr/>
            </p:nvSpPr>
            <p:spPr bwMode="auto">
              <a:xfrm>
                <a:off x="2226" y="999"/>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94">
                <a:extLst>
                  <a:ext uri="{FF2B5EF4-FFF2-40B4-BE49-F238E27FC236}">
                    <a16:creationId xmlns:a16="http://schemas.microsoft.com/office/drawing/2014/main" id="{C57459C2-C92F-45B5-95CA-BD3ACE9FA695}"/>
                  </a:ext>
                </a:extLst>
              </p:cNvPr>
              <p:cNvSpPr>
                <a:spLocks/>
              </p:cNvSpPr>
              <p:nvPr/>
            </p:nvSpPr>
            <p:spPr bwMode="auto">
              <a:xfrm>
                <a:off x="2197" y="1077"/>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95">
                <a:extLst>
                  <a:ext uri="{FF2B5EF4-FFF2-40B4-BE49-F238E27FC236}">
                    <a16:creationId xmlns:a16="http://schemas.microsoft.com/office/drawing/2014/main" id="{A2A0F2DD-6307-4948-9EFA-5EAE7E5AE3A2}"/>
                  </a:ext>
                </a:extLst>
              </p:cNvPr>
              <p:cNvSpPr>
                <a:spLocks/>
              </p:cNvSpPr>
              <p:nvPr/>
            </p:nvSpPr>
            <p:spPr bwMode="auto">
              <a:xfrm>
                <a:off x="2226" y="1218"/>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96">
                <a:extLst>
                  <a:ext uri="{FF2B5EF4-FFF2-40B4-BE49-F238E27FC236}">
                    <a16:creationId xmlns:a16="http://schemas.microsoft.com/office/drawing/2014/main" id="{9C7ACB0A-0421-4E60-A1AA-20A3891F16C6}"/>
                  </a:ext>
                </a:extLst>
              </p:cNvPr>
              <p:cNvSpPr>
                <a:spLocks/>
              </p:cNvSpPr>
              <p:nvPr/>
            </p:nvSpPr>
            <p:spPr bwMode="auto">
              <a:xfrm>
                <a:off x="2360" y="999"/>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2" name="Graphic 31" descr="SQL Server icon">
            <a:extLst>
              <a:ext uri="{FF2B5EF4-FFF2-40B4-BE49-F238E27FC236}">
                <a16:creationId xmlns:a16="http://schemas.microsoft.com/office/drawing/2014/main" id="{993812F7-D621-4C9A-82A1-13427F5AD6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5454" y="4353140"/>
            <a:ext cx="445616" cy="445616"/>
          </a:xfrm>
          <a:prstGeom prst="rect">
            <a:avLst/>
          </a:prstGeom>
        </p:spPr>
      </p:pic>
      <p:pic>
        <p:nvPicPr>
          <p:cNvPr id="33" name="Graphic 32" descr="Azure Cosmos DB icon">
            <a:extLst>
              <a:ext uri="{FF2B5EF4-FFF2-40B4-BE49-F238E27FC236}">
                <a16:creationId xmlns:a16="http://schemas.microsoft.com/office/drawing/2014/main" id="{646AE73E-14B8-4CFD-9DEC-08EFFF61CF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5881" y="4954086"/>
            <a:ext cx="467615" cy="467614"/>
          </a:xfrm>
          <a:prstGeom prst="rect">
            <a:avLst/>
          </a:prstGeom>
          <a:effectLst>
            <a:outerShdw blurRad="152400" algn="ctr" rotWithShape="0">
              <a:prstClr val="black">
                <a:alpha val="23000"/>
              </a:prstClr>
            </a:outerShdw>
          </a:effectLst>
        </p:spPr>
      </p:pic>
      <p:pic>
        <p:nvPicPr>
          <p:cNvPr id="34" name="Graphic 33" descr="Azure SQL icon">
            <a:extLst>
              <a:ext uri="{FF2B5EF4-FFF2-40B4-BE49-F238E27FC236}">
                <a16:creationId xmlns:a16="http://schemas.microsoft.com/office/drawing/2014/main" id="{7C73AA33-C9ED-433F-A6DA-35F0509051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3005" y="4367573"/>
            <a:ext cx="490418" cy="490418"/>
          </a:xfrm>
          <a:prstGeom prst="rect">
            <a:avLst/>
          </a:prstGeom>
        </p:spPr>
      </p:pic>
      <p:pic>
        <p:nvPicPr>
          <p:cNvPr id="35" name="Graphic 34" descr="Azure Arc-enabled data services icon&#10;">
            <a:extLst>
              <a:ext uri="{FF2B5EF4-FFF2-40B4-BE49-F238E27FC236}">
                <a16:creationId xmlns:a16="http://schemas.microsoft.com/office/drawing/2014/main" id="{D74FA058-3DF9-44E6-AD78-F0B6134217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38363" y="4356193"/>
            <a:ext cx="447340" cy="446073"/>
          </a:xfrm>
          <a:prstGeom prst="rect">
            <a:avLst/>
          </a:prstGeom>
          <a:effectLst>
            <a:outerShdw blurRad="50800" dir="2700000" algn="tl" rotWithShape="0">
              <a:prstClr val="black">
                <a:alpha val="40000"/>
              </a:prstClr>
            </a:outerShdw>
          </a:effectLst>
        </p:spPr>
      </p:pic>
      <p:grpSp>
        <p:nvGrpSpPr>
          <p:cNvPr id="36" name="Group 35" descr="OSS icons">
            <a:extLst>
              <a:ext uri="{FF2B5EF4-FFF2-40B4-BE49-F238E27FC236}">
                <a16:creationId xmlns:a16="http://schemas.microsoft.com/office/drawing/2014/main" id="{40A24985-D4F5-4F2F-84A5-E07349FE7CBC}"/>
              </a:ext>
            </a:extLst>
          </p:cNvPr>
          <p:cNvGrpSpPr>
            <a:grpSpLocks noChangeAspect="1"/>
          </p:cNvGrpSpPr>
          <p:nvPr/>
        </p:nvGrpSpPr>
        <p:grpSpPr>
          <a:xfrm>
            <a:off x="2471037" y="4899389"/>
            <a:ext cx="498730" cy="538699"/>
            <a:chOff x="9793905" y="1895678"/>
            <a:chExt cx="761653" cy="846327"/>
          </a:xfrm>
        </p:grpSpPr>
        <p:grpSp>
          <p:nvGrpSpPr>
            <p:cNvPr id="37" name="Group 36">
              <a:extLst>
                <a:ext uri="{FF2B5EF4-FFF2-40B4-BE49-F238E27FC236}">
                  <a16:creationId xmlns:a16="http://schemas.microsoft.com/office/drawing/2014/main" id="{FDF41A21-3965-4729-8BA5-3F03167CDD81}"/>
                </a:ext>
              </a:extLst>
            </p:cNvPr>
            <p:cNvGrpSpPr/>
            <p:nvPr/>
          </p:nvGrpSpPr>
          <p:grpSpPr>
            <a:xfrm>
              <a:off x="9793905" y="2340890"/>
              <a:ext cx="761653" cy="401115"/>
              <a:chOff x="9784279" y="1705484"/>
              <a:chExt cx="761653" cy="401115"/>
            </a:xfrm>
          </p:grpSpPr>
          <p:pic>
            <p:nvPicPr>
              <p:cNvPr id="39" name="Graphic 38">
                <a:extLst>
                  <a:ext uri="{FF2B5EF4-FFF2-40B4-BE49-F238E27FC236}">
                    <a16:creationId xmlns:a16="http://schemas.microsoft.com/office/drawing/2014/main" id="{E743363E-C9AD-4B8D-8CC3-6713879447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4279" y="1705484"/>
                <a:ext cx="401116" cy="401115"/>
              </a:xfrm>
              <a:prstGeom prst="rect">
                <a:avLst/>
              </a:prstGeom>
            </p:spPr>
          </p:pic>
          <p:pic>
            <p:nvPicPr>
              <p:cNvPr id="40" name="Graphic 39">
                <a:extLst>
                  <a:ext uri="{FF2B5EF4-FFF2-40B4-BE49-F238E27FC236}">
                    <a16:creationId xmlns:a16="http://schemas.microsoft.com/office/drawing/2014/main" id="{4881CCC0-E6DD-45BF-B623-C9FEFD1E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44816" y="1705484"/>
                <a:ext cx="401116" cy="401115"/>
              </a:xfrm>
              <a:prstGeom prst="rect">
                <a:avLst/>
              </a:prstGeom>
            </p:spPr>
          </p:pic>
        </p:grpSp>
        <p:pic>
          <p:nvPicPr>
            <p:cNvPr id="38" name="Graphic 37">
              <a:extLst>
                <a:ext uri="{FF2B5EF4-FFF2-40B4-BE49-F238E27FC236}">
                  <a16:creationId xmlns:a16="http://schemas.microsoft.com/office/drawing/2014/main" id="{10668F6E-B2D9-47CA-9141-013B5FD58F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74173" y="1895678"/>
              <a:ext cx="401116" cy="401116"/>
            </a:xfrm>
            <a:prstGeom prst="rect">
              <a:avLst/>
            </a:prstGeom>
          </p:spPr>
        </p:pic>
      </p:grpSp>
      <p:pic>
        <p:nvPicPr>
          <p:cNvPr id="41" name="Picture 2" descr="Power BI icon">
            <a:extLst>
              <a:ext uri="{FF2B5EF4-FFF2-40B4-BE49-F238E27FC236}">
                <a16:creationId xmlns:a16="http://schemas.microsoft.com/office/drawing/2014/main" id="{9F55BD19-20AC-44EB-AA58-33B21B4CDF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8004" y="4377233"/>
            <a:ext cx="409305" cy="409305"/>
          </a:xfrm>
          <a:prstGeom prst="rect">
            <a:avLst/>
          </a:prstGeom>
          <a:noFill/>
        </p:spPr>
      </p:pic>
      <p:pic>
        <p:nvPicPr>
          <p:cNvPr id="42" name="Graphic 41" descr="Azure Synapse icon">
            <a:extLst>
              <a:ext uri="{FF2B5EF4-FFF2-40B4-BE49-F238E27FC236}">
                <a16:creationId xmlns:a16="http://schemas.microsoft.com/office/drawing/2014/main" id="{9433C2FB-B2B4-4FF8-AA64-05CAB46C9C5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58343" y="4373516"/>
            <a:ext cx="361606" cy="415739"/>
          </a:xfrm>
          <a:prstGeom prst="rect">
            <a:avLst/>
          </a:prstGeom>
        </p:spPr>
      </p:pic>
      <p:pic>
        <p:nvPicPr>
          <p:cNvPr id="43" name="Graphic 42" descr="Azure Data Factory icon">
            <a:extLst>
              <a:ext uri="{FF2B5EF4-FFF2-40B4-BE49-F238E27FC236}">
                <a16:creationId xmlns:a16="http://schemas.microsoft.com/office/drawing/2014/main" id="{AC74FFBC-3E8F-4892-90A6-C063044A61D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35867" y="4439738"/>
            <a:ext cx="343272" cy="343272"/>
          </a:xfrm>
          <a:prstGeom prst="rect">
            <a:avLst/>
          </a:prstGeom>
        </p:spPr>
      </p:pic>
      <p:pic>
        <p:nvPicPr>
          <p:cNvPr id="44" name="Graphic 43" descr="Azure purview icon">
            <a:extLst>
              <a:ext uri="{FF2B5EF4-FFF2-40B4-BE49-F238E27FC236}">
                <a16:creationId xmlns:a16="http://schemas.microsoft.com/office/drawing/2014/main" id="{E43F1C7D-F240-4DE6-81DE-2A3FCEBFE74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46716" y="4458878"/>
            <a:ext cx="469656" cy="290474"/>
          </a:xfrm>
          <a:prstGeom prst="rect">
            <a:avLst/>
          </a:prstGeom>
        </p:spPr>
      </p:pic>
      <p:cxnSp>
        <p:nvCxnSpPr>
          <p:cNvPr id="53" name="Straight Connector 52">
            <a:extLst>
              <a:ext uri="{FF2B5EF4-FFF2-40B4-BE49-F238E27FC236}">
                <a16:creationId xmlns:a16="http://schemas.microsoft.com/office/drawing/2014/main" id="{17F3FBF1-7875-454A-B1B4-9953A3E2F5CC}"/>
              </a:ext>
              <a:ext uri="{C183D7F6-B498-43B3-948B-1728B52AA6E4}">
                <adec:decorative xmlns:adec="http://schemas.microsoft.com/office/drawing/2017/decorative" val="1"/>
              </a:ext>
            </a:extLst>
          </p:cNvPr>
          <p:cNvCxnSpPr>
            <a:cxnSpLocks/>
          </p:cNvCxnSpPr>
          <p:nvPr/>
        </p:nvCxnSpPr>
        <p:spPr>
          <a:xfrm>
            <a:off x="1000227" y="4169117"/>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E6B20D-04C7-5D40-9B3E-BEA009F28B3D}"/>
              </a:ext>
              <a:ext uri="{C183D7F6-B498-43B3-948B-1728B52AA6E4}">
                <adec:decorative xmlns:adec="http://schemas.microsoft.com/office/drawing/2017/decorative" val="1"/>
              </a:ext>
            </a:extLst>
          </p:cNvPr>
          <p:cNvCxnSpPr>
            <a:cxnSpLocks/>
          </p:cNvCxnSpPr>
          <p:nvPr/>
        </p:nvCxnSpPr>
        <p:spPr>
          <a:xfrm>
            <a:off x="4722197" y="4169117"/>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4B48C0-9DDF-6B4B-B3DE-A47F7A83EAA7}"/>
              </a:ext>
              <a:ext uri="{C183D7F6-B498-43B3-948B-1728B52AA6E4}">
                <adec:decorative xmlns:adec="http://schemas.microsoft.com/office/drawing/2017/decorative" val="1"/>
              </a:ext>
            </a:extLst>
          </p:cNvPr>
          <p:cNvCxnSpPr>
            <a:cxnSpLocks/>
          </p:cNvCxnSpPr>
          <p:nvPr/>
        </p:nvCxnSpPr>
        <p:spPr>
          <a:xfrm>
            <a:off x="8529744" y="4169117"/>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24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AAF15D-0310-416D-B069-1651C42FD00D}"/>
              </a:ext>
            </a:extLst>
          </p:cNvPr>
          <p:cNvSpPr/>
          <p:nvPr/>
        </p:nvSpPr>
        <p:spPr>
          <a:xfrm>
            <a:off x="591841" y="6278503"/>
            <a:ext cx="5504159" cy="29238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5757A"/>
                </a:solidFill>
                <a:effectLst/>
                <a:uLnTx/>
                <a:uFillTx/>
                <a:latin typeface="Segoe UI"/>
                <a:ea typeface="Calibri" panose="020F0502020204030204" pitchFamily="34" charset="0"/>
                <a:cs typeface="HelveticaNeueLTStd-Roman"/>
              </a:rPr>
              <a:t>1. Gartner: “State of the Open-Source DBMS Market,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5757A"/>
                </a:solidFill>
                <a:effectLst/>
                <a:uLnTx/>
                <a:uFillTx/>
                <a:latin typeface="Segoe UI"/>
                <a:ea typeface="Calibri" panose="020F0502020204030204" pitchFamily="34" charset="0"/>
                <a:cs typeface="HelveticaNeueLTStd-Roman"/>
              </a:rPr>
              <a:t>2. Gartner: “State of the Open-Source DBMS Market, 2019”</a:t>
            </a:r>
            <a:endParaRPr kumimoji="0" lang="en-US" sz="600" b="0" i="0" u="none" strike="noStrike" kern="1200" cap="none" spc="0" normalizeH="0" baseline="0" noProof="0">
              <a:ln>
                <a:noFill/>
              </a:ln>
              <a:solidFill>
                <a:srgbClr val="75757A"/>
              </a:solidFill>
              <a:effectLst/>
              <a:uLnTx/>
              <a:uFillTx/>
              <a:latin typeface="Segoe UI"/>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5757A"/>
                </a:solidFill>
                <a:effectLst/>
                <a:uLnTx/>
                <a:uFillTx/>
                <a:latin typeface="Segoe UI"/>
                <a:ea typeface="Calibri" panose="020F0502020204030204" pitchFamily="34" charset="0"/>
                <a:cs typeface="HelveticaNeueLTStd-Roman"/>
              </a:rPr>
              <a:t>3. Source: “</a:t>
            </a:r>
            <a:r>
              <a:rPr kumimoji="0" lang="en-US" sz="600" b="0" i="0" u="none" strike="noStrike" kern="1200" cap="none" spc="0" normalizeH="0" baseline="0" noProof="0" err="1">
                <a:ln>
                  <a:noFill/>
                </a:ln>
                <a:solidFill>
                  <a:srgbClr val="75757A"/>
                </a:solidFill>
                <a:effectLst/>
                <a:uLnTx/>
                <a:uFillTx/>
                <a:latin typeface="Segoe UI"/>
                <a:ea typeface="Calibri" panose="020F0502020204030204" pitchFamily="34" charset="0"/>
                <a:cs typeface="HelveticaNeueLTStd-Roman"/>
              </a:rPr>
              <a:t>RightScale</a:t>
            </a:r>
            <a:r>
              <a:rPr kumimoji="0" lang="en-US" sz="600" b="0" i="0" u="none" strike="noStrike" kern="1200" cap="none" spc="0" normalizeH="0" baseline="0" noProof="0">
                <a:ln>
                  <a:noFill/>
                </a:ln>
                <a:solidFill>
                  <a:srgbClr val="75757A"/>
                </a:solidFill>
                <a:effectLst/>
                <a:uLnTx/>
                <a:uFillTx/>
                <a:latin typeface="Segoe UI"/>
                <a:ea typeface="Calibri" panose="020F0502020204030204" pitchFamily="34" charset="0"/>
                <a:cs typeface="HelveticaNeueLTStd-Roman"/>
              </a:rPr>
              <a:t> 2020 State of the Cloud Report from </a:t>
            </a:r>
            <a:r>
              <a:rPr kumimoji="0" lang="en-US" sz="600" b="0" i="0" u="none" strike="noStrike" kern="1200" cap="none" spc="0" normalizeH="0" baseline="0" noProof="0" err="1">
                <a:ln>
                  <a:noFill/>
                </a:ln>
                <a:solidFill>
                  <a:srgbClr val="75757A"/>
                </a:solidFill>
                <a:effectLst/>
                <a:uLnTx/>
                <a:uFillTx/>
                <a:latin typeface="Segoe UI"/>
                <a:ea typeface="Calibri" panose="020F0502020204030204" pitchFamily="34" charset="0"/>
                <a:cs typeface="HelveticaNeueLTStd-Roman"/>
              </a:rPr>
              <a:t>Flexara</a:t>
            </a:r>
            <a:r>
              <a:rPr kumimoji="0" lang="en-US" sz="700" b="0" i="0" u="none" strike="noStrike" kern="1200" cap="none" spc="0" normalizeH="0" baseline="0" noProof="0">
                <a:ln>
                  <a:noFill/>
                </a:ln>
                <a:solidFill>
                  <a:srgbClr val="333333"/>
                </a:solidFill>
                <a:effectLst/>
                <a:uLnTx/>
                <a:uFillTx/>
                <a:latin typeface="Segoe UI"/>
                <a:ea typeface="Calibri" panose="020F0502020204030204" pitchFamily="34" charset="0"/>
                <a:cs typeface="HelveticaNeueLTStd-Roman"/>
              </a:rPr>
              <a:t>”</a:t>
            </a:r>
            <a:endParaRPr kumimoji="0" lang="en-US" sz="700" b="0" i="0" u="none" strike="noStrike" kern="1200" cap="none" spc="0" normalizeH="0" baseline="0" noProof="0">
              <a:ln>
                <a:noFill/>
              </a:ln>
              <a:solidFill>
                <a:prstClr val="black"/>
              </a:solidFill>
              <a:effectLst/>
              <a:uLnTx/>
              <a:uFillTx/>
              <a:latin typeface="Segoe UI"/>
              <a:ea typeface="Calibri" panose="020F0502020204030204" pitchFamily="34" charset="0"/>
              <a:cs typeface="Times New Roman" panose="02020603050405020304" pitchFamily="18" charset="0"/>
            </a:endParaRPr>
          </a:p>
        </p:txBody>
      </p:sp>
      <p:sp>
        <p:nvSpPr>
          <p:cNvPr id="20" name="Text Placeholder 4">
            <a:extLst>
              <a:ext uri="{FF2B5EF4-FFF2-40B4-BE49-F238E27FC236}">
                <a16:creationId xmlns:a16="http://schemas.microsoft.com/office/drawing/2014/main" id="{D05EFD64-03E1-4CB3-B994-5E40E906345F}"/>
              </a:ext>
            </a:extLst>
          </p:cNvPr>
          <p:cNvSpPr txBox="1">
            <a:spLocks/>
          </p:cNvSpPr>
          <p:nvPr/>
        </p:nvSpPr>
        <p:spPr>
          <a:xfrm>
            <a:off x="591840" y="3810668"/>
            <a:ext cx="3078285" cy="877035"/>
          </a:xfrm>
          <a:prstGeom prst="rect">
            <a:avLst/>
          </a:prstGeom>
        </p:spPr>
        <p:txBody>
          <a:bodyPr vert="horz" wrap="square" lIns="0" tIns="91440" rIns="0" bIns="91440" rtlCol="0" anchor="t">
            <a:spAutoFit/>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49" rtl="0" eaLnBrk="1" fontAlgn="auto" latinLnBrk="0" hangingPunct="1">
              <a:lnSpc>
                <a:spcPct val="110000"/>
              </a:lnSpc>
              <a:spcBef>
                <a:spcPct val="20000"/>
              </a:spcBef>
              <a:spcAft>
                <a:spcPts val="0"/>
              </a:spcAft>
              <a:buClr>
                <a:srgbClr val="0078D7"/>
              </a:buClr>
              <a:buSzPct val="90000"/>
              <a:buFont typeface="Arial" pitchFamily="34" charset="0"/>
              <a:buNone/>
              <a:tabLst/>
              <a:defRPr/>
            </a:pPr>
            <a:r>
              <a:rPr kumimoji="0" lang="en-US" sz="140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Through 2020, relational technology will continue to be used for at least 85% of new applications and projects</a:t>
            </a:r>
            <a:r>
              <a:rPr kumimoji="0" lang="en-US" sz="1400" u="none" strike="noStrike" kern="1200" cap="none" spc="0" normalizeH="0" baseline="3000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grpSp>
        <p:nvGrpSpPr>
          <p:cNvPr id="29" name="Group 28">
            <a:extLst>
              <a:ext uri="{FF2B5EF4-FFF2-40B4-BE49-F238E27FC236}">
                <a16:creationId xmlns:a16="http://schemas.microsoft.com/office/drawing/2014/main" id="{9D582742-842A-41BE-9D3F-94EF9D315123}"/>
              </a:ext>
              <a:ext uri="{C183D7F6-B498-43B3-948B-1728B52AA6E4}">
                <adec:decorative xmlns:adec="http://schemas.microsoft.com/office/drawing/2017/decorative" val="1"/>
              </a:ext>
            </a:extLst>
          </p:cNvPr>
          <p:cNvGrpSpPr/>
          <p:nvPr/>
        </p:nvGrpSpPr>
        <p:grpSpPr>
          <a:xfrm>
            <a:off x="520192" y="2341290"/>
            <a:ext cx="1321782" cy="1531780"/>
            <a:chOff x="4858439" y="1200623"/>
            <a:chExt cx="1321782" cy="1531780"/>
          </a:xfrm>
        </p:grpSpPr>
        <p:grpSp>
          <p:nvGrpSpPr>
            <p:cNvPr id="19" name="Group 18">
              <a:extLst>
                <a:ext uri="{FF2B5EF4-FFF2-40B4-BE49-F238E27FC236}">
                  <a16:creationId xmlns:a16="http://schemas.microsoft.com/office/drawing/2014/main" id="{CFAD47E9-E1E6-413A-9B9E-56B8E2D238EB}"/>
                </a:ext>
              </a:extLst>
            </p:cNvPr>
            <p:cNvGrpSpPr/>
            <p:nvPr/>
          </p:nvGrpSpPr>
          <p:grpSpPr>
            <a:xfrm>
              <a:off x="4858439" y="1200623"/>
              <a:ext cx="1321782" cy="1531780"/>
              <a:chOff x="5003047" y="1219691"/>
              <a:chExt cx="881104" cy="1016086"/>
            </a:xfrm>
          </p:grpSpPr>
          <p:sp>
            <p:nvSpPr>
              <p:cNvPr id="21" name="Rectangle 20">
                <a:extLst>
                  <a:ext uri="{FF2B5EF4-FFF2-40B4-BE49-F238E27FC236}">
                    <a16:creationId xmlns:a16="http://schemas.microsoft.com/office/drawing/2014/main" id="{9846B044-088A-4F88-9941-3EFB4DCF461D}"/>
                  </a:ext>
                </a:extLst>
              </p:cNvPr>
              <p:cNvSpPr/>
              <p:nvPr/>
            </p:nvSpPr>
            <p:spPr>
              <a:xfrm>
                <a:off x="5152194" y="1521699"/>
                <a:ext cx="582810" cy="412070"/>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&gt; 40%</a:t>
                </a:r>
              </a:p>
            </p:txBody>
          </p:sp>
          <p:graphicFrame>
            <p:nvGraphicFramePr>
              <p:cNvPr id="22" name="Chart 21">
                <a:extLst>
                  <a:ext uri="{FF2B5EF4-FFF2-40B4-BE49-F238E27FC236}">
                    <a16:creationId xmlns:a16="http://schemas.microsoft.com/office/drawing/2014/main" id="{77930488-025A-4629-9AF4-A26D31B4B9DA}"/>
                  </a:ext>
                </a:extLst>
              </p:cNvPr>
              <p:cNvGraphicFramePr/>
              <p:nvPr/>
            </p:nvGraphicFramePr>
            <p:xfrm>
              <a:off x="5003047" y="1219691"/>
              <a:ext cx="881104" cy="1016086"/>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TextBox 9">
              <a:extLst>
                <a:ext uri="{FF2B5EF4-FFF2-40B4-BE49-F238E27FC236}">
                  <a16:creationId xmlns:a16="http://schemas.microsoft.com/office/drawing/2014/main" id="{CFA09824-F995-4201-9B51-643F4CBB12C2}"/>
                </a:ext>
              </a:extLst>
            </p:cNvPr>
            <p:cNvSpPr txBox="1"/>
            <p:nvPr/>
          </p:nvSpPr>
          <p:spPr>
            <a:xfrm flipH="1">
              <a:off x="5191432" y="1809801"/>
              <a:ext cx="61801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85%</a:t>
              </a:r>
            </a:p>
          </p:txBody>
        </p:sp>
      </p:grpSp>
      <p:grpSp>
        <p:nvGrpSpPr>
          <p:cNvPr id="30" name="Group 29">
            <a:extLst>
              <a:ext uri="{FF2B5EF4-FFF2-40B4-BE49-F238E27FC236}">
                <a16:creationId xmlns:a16="http://schemas.microsoft.com/office/drawing/2014/main" id="{285D127A-1631-498C-8A82-18197129FE12}"/>
              </a:ext>
              <a:ext uri="{C183D7F6-B498-43B3-948B-1728B52AA6E4}">
                <adec:decorative xmlns:adec="http://schemas.microsoft.com/office/drawing/2017/decorative" val="1"/>
              </a:ext>
            </a:extLst>
          </p:cNvPr>
          <p:cNvGrpSpPr/>
          <p:nvPr/>
        </p:nvGrpSpPr>
        <p:grpSpPr>
          <a:xfrm>
            <a:off x="4539315" y="2332541"/>
            <a:ext cx="1321782" cy="1531780"/>
            <a:chOff x="4858439" y="2750885"/>
            <a:chExt cx="1321782" cy="1531780"/>
          </a:xfrm>
        </p:grpSpPr>
        <p:grpSp>
          <p:nvGrpSpPr>
            <p:cNvPr id="5" name="Group 4">
              <a:extLst>
                <a:ext uri="{FF2B5EF4-FFF2-40B4-BE49-F238E27FC236}">
                  <a16:creationId xmlns:a16="http://schemas.microsoft.com/office/drawing/2014/main" id="{AE20B64C-9354-4AF0-B681-85093586542E}"/>
                </a:ext>
              </a:extLst>
            </p:cNvPr>
            <p:cNvGrpSpPr/>
            <p:nvPr/>
          </p:nvGrpSpPr>
          <p:grpSpPr>
            <a:xfrm>
              <a:off x="4858439" y="2750885"/>
              <a:ext cx="1321782" cy="1531780"/>
              <a:chOff x="5034843" y="2664544"/>
              <a:chExt cx="881104" cy="1016086"/>
            </a:xfrm>
          </p:grpSpPr>
          <p:sp>
            <p:nvSpPr>
              <p:cNvPr id="7" name="val 22">
                <a:extLst>
                  <a:ext uri="{FF2B5EF4-FFF2-40B4-BE49-F238E27FC236}">
                    <a16:creationId xmlns:a16="http://schemas.microsoft.com/office/drawing/2014/main" id="{5459F451-D132-4D8F-A4F9-F93AE689EE88}"/>
                  </a:ext>
                </a:extLst>
              </p:cNvPr>
              <p:cNvSpPr/>
              <p:nvPr/>
            </p:nvSpPr>
            <p:spPr>
              <a:xfrm>
                <a:off x="5145703" y="2978136"/>
                <a:ext cx="659383" cy="388902"/>
              </a:xfrm>
              <a:prstGeom prst="rect">
                <a:avLst/>
              </a:prstGeom>
              <a:no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&gt; 60%</a:t>
                </a:r>
              </a:p>
            </p:txBody>
          </p:sp>
          <p:graphicFrame>
            <p:nvGraphicFramePr>
              <p:cNvPr id="9" name="Chart 8">
                <a:extLst>
                  <a:ext uri="{FF2B5EF4-FFF2-40B4-BE49-F238E27FC236}">
                    <a16:creationId xmlns:a16="http://schemas.microsoft.com/office/drawing/2014/main" id="{4478AB92-8274-41D1-BEC1-25DEE84C04A4}"/>
                  </a:ext>
                </a:extLst>
              </p:cNvPr>
              <p:cNvGraphicFramePr/>
              <p:nvPr/>
            </p:nvGraphicFramePr>
            <p:xfrm>
              <a:off x="5034843" y="2664544"/>
              <a:ext cx="881104" cy="1016086"/>
            </p:xfrm>
            <a:graphic>
              <a:graphicData uri="http://schemas.openxmlformats.org/drawingml/2006/chart">
                <c:chart xmlns:c="http://schemas.openxmlformats.org/drawingml/2006/chart" xmlns:r="http://schemas.openxmlformats.org/officeDocument/2006/relationships" r:id="rId4"/>
              </a:graphicData>
            </a:graphic>
          </p:graphicFrame>
        </p:grpSp>
        <p:sp>
          <p:nvSpPr>
            <p:cNvPr id="24" name="TextBox 23">
              <a:extLst>
                <a:ext uri="{FF2B5EF4-FFF2-40B4-BE49-F238E27FC236}">
                  <a16:creationId xmlns:a16="http://schemas.microsoft.com/office/drawing/2014/main" id="{EA808CF7-88A6-45C3-8944-B330FFB92C19}"/>
                </a:ext>
              </a:extLst>
            </p:cNvPr>
            <p:cNvSpPr txBox="1"/>
            <p:nvPr/>
          </p:nvSpPr>
          <p:spPr>
            <a:xfrm flipH="1">
              <a:off x="5274314" y="3389612"/>
              <a:ext cx="517814"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70%</a:t>
              </a:r>
            </a:p>
          </p:txBody>
        </p:sp>
      </p:grpSp>
      <p:grpSp>
        <p:nvGrpSpPr>
          <p:cNvPr id="31" name="Group 30">
            <a:extLst>
              <a:ext uri="{FF2B5EF4-FFF2-40B4-BE49-F238E27FC236}">
                <a16:creationId xmlns:a16="http://schemas.microsoft.com/office/drawing/2014/main" id="{B251A452-CEDF-4B07-805D-8DE2114127FB}"/>
              </a:ext>
              <a:ext uri="{C183D7F6-B498-43B3-948B-1728B52AA6E4}">
                <adec:decorative xmlns:adec="http://schemas.microsoft.com/office/drawing/2017/decorative" val="1"/>
              </a:ext>
            </a:extLst>
          </p:cNvPr>
          <p:cNvGrpSpPr/>
          <p:nvPr/>
        </p:nvGrpSpPr>
        <p:grpSpPr>
          <a:xfrm>
            <a:off x="8343724" y="2332541"/>
            <a:ext cx="1459603" cy="1531780"/>
            <a:chOff x="4773402" y="4301147"/>
            <a:chExt cx="1459603" cy="1531780"/>
          </a:xfrm>
        </p:grpSpPr>
        <p:grpSp>
          <p:nvGrpSpPr>
            <p:cNvPr id="15" name="Group 14">
              <a:extLst>
                <a:ext uri="{FF2B5EF4-FFF2-40B4-BE49-F238E27FC236}">
                  <a16:creationId xmlns:a16="http://schemas.microsoft.com/office/drawing/2014/main" id="{38A56072-7F50-4BA7-8939-61D89BF4AE41}"/>
                </a:ext>
              </a:extLst>
            </p:cNvPr>
            <p:cNvGrpSpPr/>
            <p:nvPr/>
          </p:nvGrpSpPr>
          <p:grpSpPr>
            <a:xfrm>
              <a:off x="4773402" y="4301147"/>
              <a:ext cx="1459603" cy="1531780"/>
              <a:chOff x="4988906" y="4320215"/>
              <a:chExt cx="972976" cy="1016086"/>
            </a:xfrm>
          </p:grpSpPr>
          <p:sp>
            <p:nvSpPr>
              <p:cNvPr id="16" name="Rectangle 15">
                <a:extLst>
                  <a:ext uri="{FF2B5EF4-FFF2-40B4-BE49-F238E27FC236}">
                    <a16:creationId xmlns:a16="http://schemas.microsoft.com/office/drawing/2014/main" id="{B370BD87-049C-4A12-B8E8-EF8ABBD11874}"/>
                  </a:ext>
                </a:extLst>
              </p:cNvPr>
              <p:cNvSpPr/>
              <p:nvPr/>
            </p:nvSpPr>
            <p:spPr>
              <a:xfrm>
                <a:off x="5183992" y="4633686"/>
                <a:ext cx="582806" cy="389144"/>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90%</a:t>
                </a:r>
              </a:p>
            </p:txBody>
          </p:sp>
          <p:graphicFrame>
            <p:nvGraphicFramePr>
              <p:cNvPr id="17" name="Chart 16">
                <a:extLst>
                  <a:ext uri="{FF2B5EF4-FFF2-40B4-BE49-F238E27FC236}">
                    <a16:creationId xmlns:a16="http://schemas.microsoft.com/office/drawing/2014/main" id="{0C78083D-2FA6-4878-87B3-33858854E4F6}"/>
                  </a:ext>
                </a:extLst>
              </p:cNvPr>
              <p:cNvGraphicFramePr/>
              <p:nvPr/>
            </p:nvGraphicFramePr>
            <p:xfrm>
              <a:off x="4988906" y="4320215"/>
              <a:ext cx="972976" cy="1016086"/>
            </p:xfrm>
            <a:graphic>
              <a:graphicData uri="http://schemas.openxmlformats.org/drawingml/2006/chart">
                <c:chart xmlns:c="http://schemas.openxmlformats.org/drawingml/2006/chart" xmlns:r="http://schemas.openxmlformats.org/officeDocument/2006/relationships" r:id="rId5"/>
              </a:graphicData>
            </a:graphic>
          </p:graphicFrame>
        </p:grpSp>
        <p:sp>
          <p:nvSpPr>
            <p:cNvPr id="25" name="TextBox 24">
              <a:extLst>
                <a:ext uri="{FF2B5EF4-FFF2-40B4-BE49-F238E27FC236}">
                  <a16:creationId xmlns:a16="http://schemas.microsoft.com/office/drawing/2014/main" id="{98798213-06A6-4479-AF95-6812375763D7}"/>
                </a:ext>
              </a:extLst>
            </p:cNvPr>
            <p:cNvSpPr txBox="1"/>
            <p:nvPr/>
          </p:nvSpPr>
          <p:spPr>
            <a:xfrm flipH="1">
              <a:off x="5274314" y="4921406"/>
              <a:ext cx="517814"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63%</a:t>
              </a:r>
            </a:p>
          </p:txBody>
        </p:sp>
      </p:grpSp>
      <p:sp>
        <p:nvSpPr>
          <p:cNvPr id="13" name="Title 12">
            <a:extLst>
              <a:ext uri="{FF2B5EF4-FFF2-40B4-BE49-F238E27FC236}">
                <a16:creationId xmlns:a16="http://schemas.microsoft.com/office/drawing/2014/main" id="{A2ADFF02-CABB-4B6D-8F21-9863225E9B4E}"/>
              </a:ext>
            </a:extLst>
          </p:cNvPr>
          <p:cNvSpPr>
            <a:spLocks noGrp="1"/>
          </p:cNvSpPr>
          <p:nvPr>
            <p:ph type="title"/>
          </p:nvPr>
        </p:nvSpPr>
        <p:spPr>
          <a:xfrm>
            <a:off x="588263" y="457200"/>
            <a:ext cx="11018520" cy="492443"/>
          </a:xfrm>
        </p:spPr>
        <p:txBody>
          <a:bodyPr/>
          <a:lstStyle/>
          <a:p>
            <a:r>
              <a:rPr lang="en-US" sz="3200" dirty="0"/>
              <a:t>State of relational and open-source databases</a:t>
            </a:r>
          </a:p>
        </p:txBody>
      </p:sp>
      <p:sp>
        <p:nvSpPr>
          <p:cNvPr id="28" name="Text Placeholder 1">
            <a:extLst>
              <a:ext uri="{FF2B5EF4-FFF2-40B4-BE49-F238E27FC236}">
                <a16:creationId xmlns:a16="http://schemas.microsoft.com/office/drawing/2014/main" id="{F9385B7A-2A8A-4F01-80F9-6F237B993DB8}"/>
              </a:ext>
            </a:extLst>
          </p:cNvPr>
          <p:cNvSpPr txBox="1">
            <a:spLocks/>
          </p:cNvSpPr>
          <p:nvPr/>
        </p:nvSpPr>
        <p:spPr>
          <a:xfrm>
            <a:off x="534096" y="984560"/>
            <a:ext cx="8976229" cy="87836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20" normalizeH="0" baseline="0" noProof="0" dirty="0">
                <a:ln w="3175">
                  <a:noFill/>
                </a:ln>
                <a:solidFill>
                  <a:srgbClr val="0078D4"/>
                </a:solidFill>
                <a:effectLst/>
                <a:uLnTx/>
                <a:uFillTx/>
                <a:latin typeface="Segoe UI Semibold"/>
                <a:ea typeface="+mn-ea"/>
                <a:cs typeface="Segoe UI" pitchFamily="34" charset="0"/>
              </a:rPr>
              <a:t>Open source is the future</a:t>
            </a:r>
          </a:p>
        </p:txBody>
      </p:sp>
      <p:sp>
        <p:nvSpPr>
          <p:cNvPr id="32" name="Text Placeholder 4">
            <a:extLst>
              <a:ext uri="{FF2B5EF4-FFF2-40B4-BE49-F238E27FC236}">
                <a16:creationId xmlns:a16="http://schemas.microsoft.com/office/drawing/2014/main" id="{B477A7AE-1F90-4158-A6A1-E2DF5F1D84BF}"/>
              </a:ext>
            </a:extLst>
          </p:cNvPr>
          <p:cNvSpPr txBox="1">
            <a:spLocks/>
          </p:cNvSpPr>
          <p:nvPr/>
        </p:nvSpPr>
        <p:spPr>
          <a:xfrm>
            <a:off x="4539315" y="3810668"/>
            <a:ext cx="2929120" cy="877035"/>
          </a:xfrm>
          <a:prstGeom prst="rect">
            <a:avLst/>
          </a:prstGeom>
        </p:spPr>
        <p:txBody>
          <a:bodyPr vert="horz" wrap="square" lIns="0" tIns="91440" rIns="0" bIns="91440" rtlCol="0" anchor="t">
            <a:spAutoFit/>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49" rtl="0" eaLnBrk="1" fontAlgn="auto" latinLnBrk="0" hangingPunct="1">
              <a:lnSpc>
                <a:spcPct val="110000"/>
              </a:lnSpc>
              <a:spcBef>
                <a:spcPct val="20000"/>
              </a:spcBef>
              <a:spcAft>
                <a:spcPts val="0"/>
              </a:spcAft>
              <a:buClr>
                <a:srgbClr val="0078D7"/>
              </a:buClr>
              <a:buSzPct val="90000"/>
              <a:buFont typeface="Arial" pitchFamily="34" charset="0"/>
              <a:buNone/>
              <a:tabLst/>
              <a:defRPr/>
            </a:pPr>
            <a:r>
              <a:rPr kumimoji="0" lang="en-US" sz="140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By 2022, more than 70% of new in-house apps will be developed on an OSDBMS or OSDBMS-based dbPaaS</a:t>
            </a:r>
            <a:r>
              <a:rPr kumimoji="0" lang="en-US" sz="1400" u="none" strike="noStrike" kern="1200" cap="none" spc="0" normalizeH="0" baseline="3000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3" name="Text Placeholder 4">
            <a:extLst>
              <a:ext uri="{FF2B5EF4-FFF2-40B4-BE49-F238E27FC236}">
                <a16:creationId xmlns:a16="http://schemas.microsoft.com/office/drawing/2014/main" id="{E28A1EB0-0DD4-45AE-99C5-F3644B75C635}"/>
              </a:ext>
            </a:extLst>
          </p:cNvPr>
          <p:cNvSpPr txBox="1">
            <a:spLocks/>
          </p:cNvSpPr>
          <p:nvPr/>
        </p:nvSpPr>
        <p:spPr>
          <a:xfrm>
            <a:off x="8486789" y="3810668"/>
            <a:ext cx="2929120" cy="640047"/>
          </a:xfrm>
          <a:prstGeom prst="rect">
            <a:avLst/>
          </a:prstGeom>
        </p:spPr>
        <p:txBody>
          <a:bodyPr vert="horz" wrap="square" lIns="0" tIns="91440" rIns="0" bIns="91440" rtlCol="0" anchor="t">
            <a:spAutoFit/>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49" rtl="0" eaLnBrk="1" fontAlgn="auto" latinLnBrk="0" hangingPunct="1">
              <a:lnSpc>
                <a:spcPct val="110000"/>
              </a:lnSpc>
              <a:spcBef>
                <a:spcPct val="20000"/>
              </a:spcBef>
              <a:spcAft>
                <a:spcPts val="0"/>
              </a:spcAft>
              <a:buClr>
                <a:srgbClr val="0078D7"/>
              </a:buClr>
              <a:buSzPct val="90000"/>
              <a:buFont typeface="Arial" pitchFamily="34" charset="0"/>
              <a:buNone/>
              <a:tabLst/>
              <a:defRPr/>
            </a:pPr>
            <a:r>
              <a:rPr kumimoji="0" lang="en-US" sz="140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DBaaS (Relational) is the top public cloud service used</a:t>
            </a:r>
            <a:r>
              <a:rPr kumimoji="0" lang="en-US" sz="1400" u="none" strike="noStrike" kern="1200" cap="none" spc="0" normalizeH="0" baseline="3000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02480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a:xfrm>
            <a:off x="588263" y="457199"/>
            <a:ext cx="6293800" cy="984885"/>
          </a:xfrm>
        </p:spPr>
        <p:txBody>
          <a:bodyPr/>
          <a:lstStyle/>
          <a:p>
            <a:r>
              <a:rPr lang="en-US" sz="3200" dirty="0"/>
              <a:t>Azure managed databases include popular open source engines </a:t>
            </a:r>
          </a:p>
        </p:txBody>
      </p:sp>
      <p:pic>
        <p:nvPicPr>
          <p:cNvPr id="21" name="Graphic 20" descr="Azure SQL Database logo">
            <a:extLst>
              <a:ext uri="{FF2B5EF4-FFF2-40B4-BE49-F238E27FC236}">
                <a16:creationId xmlns:a16="http://schemas.microsoft.com/office/drawing/2014/main" id="{694EC3AD-8EC7-444C-970A-74AE73EFB2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119" y="2680033"/>
            <a:ext cx="663239" cy="663239"/>
          </a:xfrm>
          <a:prstGeom prst="rect">
            <a:avLst/>
          </a:prstGeom>
        </p:spPr>
      </p:pic>
      <p:sp>
        <p:nvSpPr>
          <p:cNvPr id="8" name="Text Placeholder 7">
            <a:extLst>
              <a:ext uri="{FF2B5EF4-FFF2-40B4-BE49-F238E27FC236}">
                <a16:creationId xmlns:a16="http://schemas.microsoft.com/office/drawing/2014/main" id="{4B4C868A-B8AF-43F6-BF78-4BEA79F4EF8D}"/>
              </a:ext>
            </a:extLst>
          </p:cNvPr>
          <p:cNvSpPr>
            <a:spLocks noGrp="1"/>
          </p:cNvSpPr>
          <p:nvPr>
            <p:ph type="body" sz="quarter" idx="10"/>
          </p:nvPr>
        </p:nvSpPr>
        <p:spPr>
          <a:xfrm>
            <a:off x="613394" y="3513885"/>
            <a:ext cx="1216033" cy="387798"/>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Database</a:t>
            </a:r>
          </a:p>
        </p:txBody>
      </p:sp>
      <p:pic>
        <p:nvPicPr>
          <p:cNvPr id="39" name="Graphic 38" descr="Azure SQL Managed Instance logo">
            <a:extLst>
              <a:ext uri="{FF2B5EF4-FFF2-40B4-BE49-F238E27FC236}">
                <a16:creationId xmlns:a16="http://schemas.microsoft.com/office/drawing/2014/main" id="{2B7A9639-7B33-4030-BAFF-D2E2361162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2135" y="2705539"/>
            <a:ext cx="605905" cy="605905"/>
          </a:xfrm>
          <a:prstGeom prst="rect">
            <a:avLst/>
          </a:prstGeom>
        </p:spPr>
      </p:pic>
      <p:sp>
        <p:nvSpPr>
          <p:cNvPr id="9" name="Content Placeholder 8">
            <a:extLst>
              <a:ext uri="{FF2B5EF4-FFF2-40B4-BE49-F238E27FC236}">
                <a16:creationId xmlns:a16="http://schemas.microsoft.com/office/drawing/2014/main" id="{C5DA143B-871C-4B5C-A0DE-AB9FA8B129D5}"/>
              </a:ext>
            </a:extLst>
          </p:cNvPr>
          <p:cNvSpPr>
            <a:spLocks noGrp="1"/>
          </p:cNvSpPr>
          <p:nvPr>
            <p:ph sz="quarter" idx="11"/>
          </p:nvPr>
        </p:nvSpPr>
        <p:spPr>
          <a:xfrm>
            <a:off x="1898013" y="3513886"/>
            <a:ext cx="1596854" cy="387798"/>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a:t>
            </a:r>
            <a:r>
              <a:rPr kumimoji="0" lang="en-US" sz="1400" b="0" i="0" u="none" strike="noStrike" kern="1200" cap="none" spc="0" normalizeH="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Managed Instance</a:t>
            </a:r>
          </a:p>
        </p:txBody>
      </p:sp>
      <p:cxnSp>
        <p:nvCxnSpPr>
          <p:cNvPr id="31" name="Straight Connector 30">
            <a:extLst>
              <a:ext uri="{FF2B5EF4-FFF2-40B4-BE49-F238E27FC236}">
                <a16:creationId xmlns:a16="http://schemas.microsoft.com/office/drawing/2014/main" id="{6A80A610-BF4B-41E1-9A1B-565E7EADF62D}"/>
              </a:ext>
              <a:ext uri="{C183D7F6-B498-43B3-948B-1728B52AA6E4}">
                <adec:decorative xmlns:adec="http://schemas.microsoft.com/office/drawing/2017/decorative" val="1"/>
              </a:ext>
            </a:extLst>
          </p:cNvPr>
          <p:cNvCxnSpPr>
            <a:cxnSpLocks/>
          </p:cNvCxnSpPr>
          <p:nvPr/>
        </p:nvCxnSpPr>
        <p:spPr>
          <a:xfrm>
            <a:off x="588263" y="4115520"/>
            <a:ext cx="299438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8246FE86-2475-4BFB-BEB8-04E0151F98D5}"/>
              </a:ext>
            </a:extLst>
          </p:cNvPr>
          <p:cNvSpPr>
            <a:spLocks noGrp="1"/>
          </p:cNvSpPr>
          <p:nvPr>
            <p:ph sz="quarter" idx="17"/>
          </p:nvPr>
        </p:nvSpPr>
        <p:spPr>
          <a:xfrm>
            <a:off x="1187746" y="4314709"/>
            <a:ext cx="1796943"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Managed, intelligent SQL in the cloud</a:t>
            </a:r>
          </a:p>
        </p:txBody>
      </p:sp>
      <p:pic>
        <p:nvPicPr>
          <p:cNvPr id="23" name="Graphic 22" descr="Azure Database for PostgreSQL logo">
            <a:extLst>
              <a:ext uri="{FF2B5EF4-FFF2-40B4-BE49-F238E27FC236}">
                <a16:creationId xmlns:a16="http://schemas.microsoft.com/office/drawing/2014/main" id="{F33AADD2-7CB5-433E-A82F-281A5A2749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97478" y="2674736"/>
            <a:ext cx="667512" cy="667512"/>
          </a:xfrm>
          <a:prstGeom prst="rect">
            <a:avLst/>
          </a:prstGeom>
        </p:spPr>
      </p:pic>
      <p:sp>
        <p:nvSpPr>
          <p:cNvPr id="10" name="Content Placeholder 9">
            <a:extLst>
              <a:ext uri="{FF2B5EF4-FFF2-40B4-BE49-F238E27FC236}">
                <a16:creationId xmlns:a16="http://schemas.microsoft.com/office/drawing/2014/main" id="{6D301DA3-29F7-4885-B5FF-A6C27290C809}"/>
              </a:ext>
            </a:extLst>
          </p:cNvPr>
          <p:cNvSpPr>
            <a:spLocks noGrp="1"/>
          </p:cNvSpPr>
          <p:nvPr>
            <p:ph sz="quarter" idx="12"/>
          </p:nvPr>
        </p:nvSpPr>
        <p:spPr>
          <a:xfrm>
            <a:off x="3813449" y="3506808"/>
            <a:ext cx="1443003" cy="387798"/>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Database for PostgreSQL </a:t>
            </a:r>
          </a:p>
        </p:txBody>
      </p:sp>
      <p:pic>
        <p:nvPicPr>
          <p:cNvPr id="7" name="Graphic 6" descr="Azure Database for MySQL logo">
            <a:extLst>
              <a:ext uri="{FF2B5EF4-FFF2-40B4-BE49-F238E27FC236}">
                <a16:creationId xmlns:a16="http://schemas.microsoft.com/office/drawing/2014/main" id="{BACC62E2-9312-4133-A954-7EA07ACC90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6138" y="2683622"/>
            <a:ext cx="667512" cy="667512"/>
          </a:xfrm>
          <a:prstGeom prst="rect">
            <a:avLst/>
          </a:prstGeom>
        </p:spPr>
      </p:pic>
      <p:sp>
        <p:nvSpPr>
          <p:cNvPr id="14" name="Content Placeholder 13">
            <a:extLst>
              <a:ext uri="{FF2B5EF4-FFF2-40B4-BE49-F238E27FC236}">
                <a16:creationId xmlns:a16="http://schemas.microsoft.com/office/drawing/2014/main" id="{02C677C7-1058-4F27-9031-294DD5150F5B}"/>
              </a:ext>
            </a:extLst>
          </p:cNvPr>
          <p:cNvSpPr>
            <a:spLocks noGrp="1"/>
          </p:cNvSpPr>
          <p:nvPr>
            <p:ph sz="quarter" idx="13"/>
          </p:nvPr>
        </p:nvSpPr>
        <p:spPr>
          <a:xfrm>
            <a:off x="5378059" y="3506808"/>
            <a:ext cx="1370263" cy="387798"/>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Database for MySQL</a:t>
            </a:r>
          </a:p>
        </p:txBody>
      </p:sp>
      <p:pic>
        <p:nvPicPr>
          <p:cNvPr id="18" name="Graphic 17" descr="Azure Database for MariaDB logo">
            <a:extLst>
              <a:ext uri="{FF2B5EF4-FFF2-40B4-BE49-F238E27FC236}">
                <a16:creationId xmlns:a16="http://schemas.microsoft.com/office/drawing/2014/main" id="{8F9DE47F-031D-490B-93C9-5A1F0E59ED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2349" y="2674736"/>
            <a:ext cx="667512" cy="667512"/>
          </a:xfrm>
          <a:prstGeom prst="rect">
            <a:avLst/>
          </a:prstGeom>
        </p:spPr>
      </p:pic>
      <p:sp>
        <p:nvSpPr>
          <p:cNvPr id="17" name="Content Placeholder 16">
            <a:extLst>
              <a:ext uri="{FF2B5EF4-FFF2-40B4-BE49-F238E27FC236}">
                <a16:creationId xmlns:a16="http://schemas.microsoft.com/office/drawing/2014/main" id="{02E7F54C-433C-4B49-B69D-D2950CB5A6F0}"/>
              </a:ext>
            </a:extLst>
          </p:cNvPr>
          <p:cNvSpPr>
            <a:spLocks noGrp="1"/>
          </p:cNvSpPr>
          <p:nvPr>
            <p:ph sz="quarter" idx="14"/>
          </p:nvPr>
        </p:nvSpPr>
        <p:spPr>
          <a:xfrm>
            <a:off x="6876922" y="3507642"/>
            <a:ext cx="1338429" cy="605904"/>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Database for MariaDB</a:t>
            </a:r>
          </a:p>
        </p:txBody>
      </p:sp>
      <p:cxnSp>
        <p:nvCxnSpPr>
          <p:cNvPr id="32" name="Straight Connector 31">
            <a:extLst>
              <a:ext uri="{FF2B5EF4-FFF2-40B4-BE49-F238E27FC236}">
                <a16:creationId xmlns:a16="http://schemas.microsoft.com/office/drawing/2014/main" id="{8A64EBF8-7DDC-4F49-8365-D926965218A8}"/>
              </a:ext>
              <a:ext uri="{C183D7F6-B498-43B3-948B-1728B52AA6E4}">
                <adec:decorative xmlns:adec="http://schemas.microsoft.com/office/drawing/2017/decorative" val="1"/>
              </a:ext>
            </a:extLst>
          </p:cNvPr>
          <p:cNvCxnSpPr>
            <a:cxnSpLocks/>
          </p:cNvCxnSpPr>
          <p:nvPr/>
        </p:nvCxnSpPr>
        <p:spPr>
          <a:xfrm>
            <a:off x="3960652" y="4115520"/>
            <a:ext cx="42451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Content Placeholder 24">
            <a:extLst>
              <a:ext uri="{FF2B5EF4-FFF2-40B4-BE49-F238E27FC236}">
                <a16:creationId xmlns:a16="http://schemas.microsoft.com/office/drawing/2014/main" id="{5EE42781-98B0-4612-95D2-0C11B7E4723D}"/>
              </a:ext>
            </a:extLst>
          </p:cNvPr>
          <p:cNvSpPr>
            <a:spLocks noGrp="1"/>
          </p:cNvSpPr>
          <p:nvPr>
            <p:ph sz="quarter" idx="18"/>
          </p:nvPr>
        </p:nvSpPr>
        <p:spPr>
          <a:xfrm>
            <a:off x="4852371" y="4315476"/>
            <a:ext cx="2428877"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Enterprise-ready, fully managed</a:t>
            </a:r>
            <a:r>
              <a:rPr kumimoji="0" lang="en-US" sz="12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a:t>
            </a:r>
            <a:br>
              <a:rPr kumimoji="0" lang="en-US" sz="12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scalable open-source databases</a:t>
            </a:r>
          </a:p>
        </p:txBody>
      </p:sp>
      <p:pic>
        <p:nvPicPr>
          <p:cNvPr id="58" name="Graphic 57" descr="Azure Cache for Redis logo">
            <a:extLst>
              <a:ext uri="{FF2B5EF4-FFF2-40B4-BE49-F238E27FC236}">
                <a16:creationId xmlns:a16="http://schemas.microsoft.com/office/drawing/2014/main" id="{C5FA664B-4143-4D14-BA76-02D8B1EBDF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97189" y="2683622"/>
            <a:ext cx="667512" cy="667512"/>
          </a:xfrm>
          <a:prstGeom prst="rect">
            <a:avLst/>
          </a:prstGeom>
        </p:spPr>
      </p:pic>
      <p:sp>
        <p:nvSpPr>
          <p:cNvPr id="20" name="Content Placeholder 19">
            <a:extLst>
              <a:ext uri="{FF2B5EF4-FFF2-40B4-BE49-F238E27FC236}">
                <a16:creationId xmlns:a16="http://schemas.microsoft.com/office/drawing/2014/main" id="{8981B401-5902-4183-9A41-D9F6518FA026}"/>
              </a:ext>
            </a:extLst>
          </p:cNvPr>
          <p:cNvSpPr>
            <a:spLocks noGrp="1"/>
          </p:cNvSpPr>
          <p:nvPr>
            <p:ph sz="quarter" idx="15"/>
          </p:nvPr>
        </p:nvSpPr>
        <p:spPr>
          <a:xfrm>
            <a:off x="8652723" y="3505017"/>
            <a:ext cx="1164907" cy="469900"/>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Cache for Redis</a:t>
            </a:r>
          </a:p>
        </p:txBody>
      </p:sp>
      <p:cxnSp>
        <p:nvCxnSpPr>
          <p:cNvPr id="33" name="Straight Connector 32">
            <a:extLst>
              <a:ext uri="{FF2B5EF4-FFF2-40B4-BE49-F238E27FC236}">
                <a16:creationId xmlns:a16="http://schemas.microsoft.com/office/drawing/2014/main" id="{29511DA0-BD95-4686-869B-E3A5480DE28D}"/>
              </a:ext>
              <a:ext uri="{C183D7F6-B498-43B3-948B-1728B52AA6E4}">
                <adec:decorative xmlns:adec="http://schemas.microsoft.com/office/drawing/2017/decorative" val="1"/>
              </a:ext>
            </a:extLst>
          </p:cNvPr>
          <p:cNvCxnSpPr>
            <a:cxnSpLocks/>
          </p:cNvCxnSpPr>
          <p:nvPr/>
        </p:nvCxnSpPr>
        <p:spPr>
          <a:xfrm>
            <a:off x="8552737" y="4115520"/>
            <a:ext cx="13533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6BDCFF86-D526-4D52-9418-646404D92F61}"/>
              </a:ext>
            </a:extLst>
          </p:cNvPr>
          <p:cNvSpPr>
            <a:spLocks noGrp="1"/>
          </p:cNvSpPr>
          <p:nvPr>
            <p:ph sz="quarter" idx="19"/>
          </p:nvPr>
        </p:nvSpPr>
        <p:spPr>
          <a:xfrm>
            <a:off x="8630433" y="4317722"/>
            <a:ext cx="1280514" cy="88533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data store to power fast, scalable applications</a:t>
            </a:r>
          </a:p>
        </p:txBody>
      </p:sp>
      <p:pic>
        <p:nvPicPr>
          <p:cNvPr id="5" name="Graphic 4" descr="Azure Cosmos DB logo">
            <a:extLst>
              <a:ext uri="{FF2B5EF4-FFF2-40B4-BE49-F238E27FC236}">
                <a16:creationId xmlns:a16="http://schemas.microsoft.com/office/drawing/2014/main" id="{A9D42DE0-6573-4A66-BFAC-D19F94ED4EE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53200" y="2679777"/>
            <a:ext cx="667512" cy="667512"/>
          </a:xfrm>
          <a:prstGeom prst="rect">
            <a:avLst/>
          </a:prstGeom>
        </p:spPr>
      </p:pic>
      <p:sp>
        <p:nvSpPr>
          <p:cNvPr id="22" name="Content Placeholder 21">
            <a:extLst>
              <a:ext uri="{FF2B5EF4-FFF2-40B4-BE49-F238E27FC236}">
                <a16:creationId xmlns:a16="http://schemas.microsoft.com/office/drawing/2014/main" id="{AC1638CE-D261-43DA-A7C8-DCDFFB35624C}"/>
              </a:ext>
            </a:extLst>
          </p:cNvPr>
          <p:cNvSpPr>
            <a:spLocks noGrp="1"/>
          </p:cNvSpPr>
          <p:nvPr>
            <p:ph sz="quarter" idx="16"/>
          </p:nvPr>
        </p:nvSpPr>
        <p:spPr>
          <a:xfrm>
            <a:off x="10335861" y="3504859"/>
            <a:ext cx="1102190" cy="563158"/>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34" name="Straight Connector 33">
            <a:extLst>
              <a:ext uri="{FF2B5EF4-FFF2-40B4-BE49-F238E27FC236}">
                <a16:creationId xmlns:a16="http://schemas.microsoft.com/office/drawing/2014/main" id="{68960108-28D3-49EC-86AC-291FFDB44CF9}"/>
              </a:ext>
              <a:ext uri="{C183D7F6-B498-43B3-948B-1728B52AA6E4}">
                <adec:decorative xmlns:adec="http://schemas.microsoft.com/office/drawing/2017/decorative" val="1"/>
              </a:ext>
            </a:extLst>
          </p:cNvPr>
          <p:cNvCxnSpPr>
            <a:cxnSpLocks/>
          </p:cNvCxnSpPr>
          <p:nvPr/>
        </p:nvCxnSpPr>
        <p:spPr>
          <a:xfrm>
            <a:off x="10259751" y="4115520"/>
            <a:ext cx="135020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Content Placeholder 26">
            <a:extLst>
              <a:ext uri="{FF2B5EF4-FFF2-40B4-BE49-F238E27FC236}">
                <a16:creationId xmlns:a16="http://schemas.microsoft.com/office/drawing/2014/main" id="{484D4C82-744A-407F-9754-627019E77E09}"/>
              </a:ext>
            </a:extLst>
          </p:cNvPr>
          <p:cNvSpPr>
            <a:spLocks noGrp="1"/>
          </p:cNvSpPr>
          <p:nvPr>
            <p:ph sz="quarter" idx="20"/>
          </p:nvPr>
        </p:nvSpPr>
        <p:spPr>
          <a:xfrm>
            <a:off x="10255414" y="4313575"/>
            <a:ext cx="1363953" cy="9000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Globally distributed, multi-model dataset service for any scale </a:t>
            </a:r>
          </a:p>
        </p:txBody>
      </p:sp>
    </p:spTree>
    <p:extLst>
      <p:ext uri="{BB962C8B-B14F-4D97-AF65-F5344CB8AC3E}">
        <p14:creationId xmlns:p14="http://schemas.microsoft.com/office/powerpoint/2010/main" val="341336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6" presetClass="entr" presetSubtype="37" fill="hold" nodeType="withEffect">
                                  <p:stCondLst>
                                    <p:cond delay="750"/>
                                  </p:stCondLst>
                                  <p:childTnLst>
                                    <p:set>
                                      <p:cBhvr>
                                        <p:cTn id="12" dur="1" fill="hold">
                                          <p:stCondLst>
                                            <p:cond delay="0"/>
                                          </p:stCondLst>
                                        </p:cTn>
                                        <p:tgtEl>
                                          <p:spTgt spid="32"/>
                                        </p:tgtEl>
                                        <p:attrNameLst>
                                          <p:attrName>style.visibility</p:attrName>
                                        </p:attrNameLst>
                                      </p:cBhvr>
                                      <p:to>
                                        <p:strVal val="visible"/>
                                      </p:to>
                                    </p:set>
                                    <p:animEffect transition="in" filter="barn(outVertical)">
                                      <p:cBhvr>
                                        <p:cTn id="13" dur="1000"/>
                                        <p:tgtEl>
                                          <p:spTgt spid="32"/>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6" presetClass="entr" presetSubtype="37" fill="hold" nodeType="withEffect">
                                  <p:stCondLst>
                                    <p:cond delay="1300"/>
                                  </p:stCondLst>
                                  <p:childTnLst>
                                    <p:set>
                                      <p:cBhvr>
                                        <p:cTn id="18" dur="1" fill="hold">
                                          <p:stCondLst>
                                            <p:cond delay="0"/>
                                          </p:stCondLst>
                                        </p:cTn>
                                        <p:tgtEl>
                                          <p:spTgt spid="33"/>
                                        </p:tgtEl>
                                        <p:attrNameLst>
                                          <p:attrName>style.visibility</p:attrName>
                                        </p:attrNameLst>
                                      </p:cBhvr>
                                      <p:to>
                                        <p:strVal val="visible"/>
                                      </p:to>
                                    </p:set>
                                    <p:animEffect transition="in" filter="barn(outVertical)">
                                      <p:cBhvr>
                                        <p:cTn id="19" dur="500"/>
                                        <p:tgtEl>
                                          <p:spTgt spid="33"/>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6" presetClass="entr" presetSubtype="37" fill="hold" nodeType="withEffect">
                                  <p:stCondLst>
                                    <p:cond delay="1300"/>
                                  </p:stCondLst>
                                  <p:childTnLst>
                                    <p:set>
                                      <p:cBhvr>
                                        <p:cTn id="24" dur="1" fill="hold">
                                          <p:stCondLst>
                                            <p:cond delay="0"/>
                                          </p:stCondLst>
                                        </p:cTn>
                                        <p:tgtEl>
                                          <p:spTgt spid="34"/>
                                        </p:tgtEl>
                                        <p:attrNameLst>
                                          <p:attrName>style.visibility</p:attrName>
                                        </p:attrNameLst>
                                      </p:cBhvr>
                                      <p:to>
                                        <p:strVal val="visible"/>
                                      </p:to>
                                    </p:set>
                                    <p:animEffect transition="in" filter="barn(outVertical)">
                                      <p:cBhvr>
                                        <p:cTn id="25" dur="500"/>
                                        <p:tgtEl>
                                          <p:spTgt spid="3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74780-9D4E-49DE-95C8-2DEE78FC613F}"/>
              </a:ext>
            </a:extLst>
          </p:cNvPr>
          <p:cNvSpPr>
            <a:spLocks noGrp="1"/>
          </p:cNvSpPr>
          <p:nvPr>
            <p:ph type="title"/>
          </p:nvPr>
        </p:nvSpPr>
        <p:spPr>
          <a:xfrm>
            <a:off x="588263" y="457200"/>
            <a:ext cx="8491569" cy="553998"/>
          </a:xfrm>
        </p:spPr>
        <p:txBody>
          <a:bodyPr/>
          <a:lstStyle/>
          <a:p>
            <a:r>
              <a:rPr lang="en-US" sz="3200" dirty="0"/>
              <a:t>Be future-ready with Azure and open source </a:t>
            </a:r>
          </a:p>
        </p:txBody>
      </p:sp>
      <p:grpSp>
        <p:nvGrpSpPr>
          <p:cNvPr id="9" name="Group 8" descr="A diagram showing Microsoft Azure in the center surrounded by factors such as A.I, Hybrid, Security, Scale and Open Source Services (OSS).">
            <a:extLst>
              <a:ext uri="{FF2B5EF4-FFF2-40B4-BE49-F238E27FC236}">
                <a16:creationId xmlns:a16="http://schemas.microsoft.com/office/drawing/2014/main" id="{EF48416D-41ED-497B-BE9F-5115AA8AD583}"/>
              </a:ext>
            </a:extLst>
          </p:cNvPr>
          <p:cNvGrpSpPr/>
          <p:nvPr/>
        </p:nvGrpSpPr>
        <p:grpSpPr>
          <a:xfrm>
            <a:off x="135462" y="1460741"/>
            <a:ext cx="7513294" cy="3916391"/>
            <a:chOff x="135462" y="1460741"/>
            <a:chExt cx="7513294" cy="3916391"/>
          </a:xfrm>
        </p:grpSpPr>
        <p:grpSp>
          <p:nvGrpSpPr>
            <p:cNvPr id="3" name="Group 2">
              <a:extLst>
                <a:ext uri="{FF2B5EF4-FFF2-40B4-BE49-F238E27FC236}">
                  <a16:creationId xmlns:a16="http://schemas.microsoft.com/office/drawing/2014/main" id="{DBB3FFAD-6A3B-4221-AB9B-1B2E1F3AEC99}"/>
                </a:ext>
              </a:extLst>
            </p:cNvPr>
            <p:cNvGrpSpPr/>
            <p:nvPr/>
          </p:nvGrpSpPr>
          <p:grpSpPr>
            <a:xfrm>
              <a:off x="135462" y="1460741"/>
              <a:ext cx="7513294" cy="3916391"/>
              <a:chOff x="2107160" y="1261302"/>
              <a:chExt cx="9189963" cy="5147496"/>
            </a:xfrm>
          </p:grpSpPr>
          <p:sp>
            <p:nvSpPr>
              <p:cNvPr id="136" name="Freeform: Shape 135">
                <a:extLst>
                  <a:ext uri="{FF2B5EF4-FFF2-40B4-BE49-F238E27FC236}">
                    <a16:creationId xmlns:a16="http://schemas.microsoft.com/office/drawing/2014/main" id="{EE525C6D-C99D-4AFE-AFEA-EC0259BBED55}"/>
                  </a:ext>
                  <a:ext uri="{C183D7F6-B498-43B3-948B-1728B52AA6E4}">
                    <adec:decorative xmlns:adec="http://schemas.microsoft.com/office/drawing/2017/decorative" val="1"/>
                  </a:ext>
                </a:extLst>
              </p:cNvPr>
              <p:cNvSpPr>
                <a:spLocks/>
              </p:cNvSpPr>
              <p:nvPr/>
            </p:nvSpPr>
            <p:spPr bwMode="auto">
              <a:xfrm flipH="1">
                <a:off x="3846700" y="1932750"/>
                <a:ext cx="5177504" cy="3175168"/>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sp>
            <p:nvSpPr>
              <p:cNvPr id="122" name="Oval 19">
                <a:extLst>
                  <a:ext uri="{FF2B5EF4-FFF2-40B4-BE49-F238E27FC236}">
                    <a16:creationId xmlns:a16="http://schemas.microsoft.com/office/drawing/2014/main" id="{9FD264EE-7752-4D38-B2F5-36A813179631}"/>
                  </a:ext>
                  <a:ext uri="{C183D7F6-B498-43B3-948B-1728B52AA6E4}">
                    <adec:decorative xmlns:adec="http://schemas.microsoft.com/office/drawing/2017/decorative" val="1"/>
                  </a:ext>
                </a:extLst>
              </p:cNvPr>
              <p:cNvSpPr>
                <a:spLocks noChangeArrowheads="1"/>
              </p:cNvSpPr>
              <p:nvPr/>
            </p:nvSpPr>
            <p:spPr bwMode="auto">
              <a:xfrm flipH="1">
                <a:off x="5422955" y="2034471"/>
                <a:ext cx="3003064" cy="2952148"/>
              </a:xfrm>
              <a:prstGeom prst="ellipse">
                <a:avLst/>
              </a:prstGeom>
              <a:gradFill flip="none" rotWithShape="1">
                <a:gsLst>
                  <a:gs pos="19000">
                    <a:schemeClr val="accent2">
                      <a:alpha val="0"/>
                    </a:schemeClr>
                  </a:gs>
                  <a:gs pos="100000">
                    <a:schemeClr val="accent2">
                      <a:alpha val="75000"/>
                    </a:schemeClr>
                  </a:gs>
                </a:gsLst>
                <a:lin ang="135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123" name="Freeform 20">
                <a:extLst>
                  <a:ext uri="{FF2B5EF4-FFF2-40B4-BE49-F238E27FC236}">
                    <a16:creationId xmlns:a16="http://schemas.microsoft.com/office/drawing/2014/main" id="{00BAE9E6-8235-4886-BABA-2CF10ED56F41}"/>
                  </a:ext>
                  <a:ext uri="{C183D7F6-B498-43B3-948B-1728B52AA6E4}">
                    <adec:decorative xmlns:adec="http://schemas.microsoft.com/office/drawing/2017/decorative" val="1"/>
                  </a:ext>
                </a:extLst>
              </p:cNvPr>
              <p:cNvSpPr>
                <a:spLocks/>
              </p:cNvSpPr>
              <p:nvPr/>
            </p:nvSpPr>
            <p:spPr bwMode="auto">
              <a:xfrm flipH="1">
                <a:off x="3946897" y="3875515"/>
                <a:ext cx="4988113" cy="111978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adFill flip="none" rotWithShape="1">
                <a:gsLst>
                  <a:gs pos="8000">
                    <a:schemeClr val="accent2">
                      <a:alpha val="0"/>
                    </a:schemeClr>
                  </a:gs>
                  <a:gs pos="100000">
                    <a:schemeClr val="accent2">
                      <a:alpha val="65000"/>
                    </a:schemeClr>
                  </a:gs>
                </a:gsLst>
                <a:lin ang="540000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124" name="Oval 21">
                <a:extLst>
                  <a:ext uri="{FF2B5EF4-FFF2-40B4-BE49-F238E27FC236}">
                    <a16:creationId xmlns:a16="http://schemas.microsoft.com/office/drawing/2014/main" id="{0D3FEBDE-5A17-4D0B-9378-38EC2FC2AF14}"/>
                  </a:ext>
                  <a:ext uri="{C183D7F6-B498-43B3-948B-1728B52AA6E4}">
                    <adec:decorative xmlns:adec="http://schemas.microsoft.com/office/drawing/2017/decorative" val="1"/>
                  </a:ext>
                </a:extLst>
              </p:cNvPr>
              <p:cNvSpPr>
                <a:spLocks noChangeArrowheads="1"/>
              </p:cNvSpPr>
              <p:nvPr/>
            </p:nvSpPr>
            <p:spPr bwMode="auto">
              <a:xfrm flipH="1">
                <a:off x="4455888" y="2543462"/>
                <a:ext cx="1985081" cy="1934166"/>
              </a:xfrm>
              <a:prstGeom prst="ellipse">
                <a:avLst/>
              </a:prstGeom>
              <a:gradFill flip="none" rotWithShape="1">
                <a:gsLst>
                  <a:gs pos="12000">
                    <a:schemeClr val="accent2">
                      <a:alpha val="0"/>
                    </a:schemeClr>
                  </a:gs>
                  <a:gs pos="100000">
                    <a:schemeClr val="accent2">
                      <a:alpha val="85000"/>
                    </a:schemeClr>
                  </a:gs>
                </a:gsLst>
                <a:lin ang="0" scaled="0"/>
                <a:tileRect/>
              </a:gradFill>
              <a:ln>
                <a:noFill/>
              </a:ln>
            </p:spPr>
            <p:txBody>
              <a:bodyPr vert="horz" wrap="square" lIns="91440" tIns="45720" rIns="91440" bIns="45720" numCol="1" anchor="t" anchorCtr="0" compatLnSpc="1">
                <a:prstTxWarp prst="textNoShape">
                  <a:avLst/>
                </a:prstTxWarp>
                <a:noAutofit/>
              </a:bodyPr>
              <a:lstStyle/>
              <a:p>
                <a:endParaRPr lang="en-US" kern="0" dirty="0">
                  <a:solidFill>
                    <a:prstClr val="white"/>
                  </a:solidFill>
                  <a:latin typeface="Segoe UI"/>
                </a:endParaRPr>
              </a:p>
            </p:txBody>
          </p:sp>
          <p:sp>
            <p:nvSpPr>
              <p:cNvPr id="82" name="Oval 81">
                <a:extLst>
                  <a:ext uri="{FF2B5EF4-FFF2-40B4-BE49-F238E27FC236}">
                    <a16:creationId xmlns:a16="http://schemas.microsoft.com/office/drawing/2014/main" id="{C1E7AD1A-5791-44E8-8F13-30EA32D28574}"/>
                  </a:ext>
                  <a:ext uri="{C183D7F6-B498-43B3-948B-1728B52AA6E4}">
                    <adec:decorative xmlns:adec="http://schemas.microsoft.com/office/drawing/2017/decorative" val="1"/>
                  </a:ext>
                </a:extLst>
              </p:cNvPr>
              <p:cNvSpPr/>
              <p:nvPr/>
            </p:nvSpPr>
            <p:spPr bwMode="auto">
              <a:xfrm>
                <a:off x="5614412" y="1261302"/>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a:extLst>
                  <a:ext uri="{FF2B5EF4-FFF2-40B4-BE49-F238E27FC236}">
                    <a16:creationId xmlns:a16="http://schemas.microsoft.com/office/drawing/2014/main" id="{BEDC16EF-EE1B-4058-B960-EFB350ECA8F9}"/>
                  </a:ext>
                  <a:ext uri="{C183D7F6-B498-43B3-948B-1728B52AA6E4}">
                    <adec:decorative xmlns:adec="http://schemas.microsoft.com/office/drawing/2017/decorative" val="1"/>
                  </a:ext>
                </a:extLst>
              </p:cNvPr>
              <p:cNvSpPr/>
              <p:nvPr/>
            </p:nvSpPr>
            <p:spPr bwMode="auto">
              <a:xfrm>
                <a:off x="3268834" y="1503268"/>
                <a:ext cx="2241305" cy="8171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Configuration</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Easy set up</a:t>
                </a:r>
              </a:p>
            </p:txBody>
          </p:sp>
          <p:sp>
            <p:nvSpPr>
              <p:cNvPr id="80" name="Rectangle 79">
                <a:extLst>
                  <a:ext uri="{FF2B5EF4-FFF2-40B4-BE49-F238E27FC236}">
                    <a16:creationId xmlns:a16="http://schemas.microsoft.com/office/drawing/2014/main" id="{E0A76551-974C-457E-A0BD-6D775EAAA480}"/>
                  </a:ext>
                  <a:ext uri="{C183D7F6-B498-43B3-948B-1728B52AA6E4}">
                    <adec:decorative xmlns:adec="http://schemas.microsoft.com/office/drawing/2017/decorative" val="1"/>
                  </a:ext>
                </a:extLst>
              </p:cNvPr>
              <p:cNvSpPr/>
              <p:nvPr/>
            </p:nvSpPr>
            <p:spPr bwMode="auto">
              <a:xfrm>
                <a:off x="2107160" y="2960927"/>
                <a:ext cx="1316557"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Scale</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Limitless</a:t>
                </a:r>
                <a:endParaRPr kumimoji="0" lang="en-US" sz="14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81" name="Oval 80">
                <a:extLst>
                  <a:ext uri="{FF2B5EF4-FFF2-40B4-BE49-F238E27FC236}">
                    <a16:creationId xmlns:a16="http://schemas.microsoft.com/office/drawing/2014/main" id="{14427E28-35CC-4399-B118-9FF9E6207024}"/>
                  </a:ext>
                  <a:ext uri="{C183D7F6-B498-43B3-948B-1728B52AA6E4}">
                    <adec:decorative xmlns:adec="http://schemas.microsoft.com/office/drawing/2017/decorative" val="1"/>
                  </a:ext>
                </a:extLst>
              </p:cNvPr>
              <p:cNvSpPr/>
              <p:nvPr/>
            </p:nvSpPr>
            <p:spPr bwMode="auto">
              <a:xfrm>
                <a:off x="3533254"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E4F96866-669E-43B3-89B2-6F8B63BD7677}"/>
                  </a:ext>
                  <a:ext uri="{C183D7F6-B498-43B3-948B-1728B52AA6E4}">
                    <adec:decorative xmlns:adec="http://schemas.microsoft.com/office/drawing/2017/decorative" val="1"/>
                  </a:ext>
                </a:extLst>
              </p:cNvPr>
              <p:cNvSpPr/>
              <p:nvPr/>
            </p:nvSpPr>
            <p:spPr bwMode="auto">
              <a:xfrm>
                <a:off x="7915703"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mn-ea"/>
                  <a:cs typeface="+mn-cs"/>
                </a:endParaRPr>
              </a:p>
            </p:txBody>
          </p:sp>
          <p:sp>
            <p:nvSpPr>
              <p:cNvPr id="76" name="Rectangle 75">
                <a:extLst>
                  <a:ext uri="{FF2B5EF4-FFF2-40B4-BE49-F238E27FC236}">
                    <a16:creationId xmlns:a16="http://schemas.microsoft.com/office/drawing/2014/main" id="{F99754BC-F2D1-469A-98DE-35EBA4080261}"/>
                  </a:ext>
                  <a:ext uri="{C183D7F6-B498-43B3-948B-1728B52AA6E4}">
                    <adec:decorative xmlns:adec="http://schemas.microsoft.com/office/drawing/2017/decorative" val="1"/>
                  </a:ext>
                </a:extLst>
              </p:cNvPr>
              <p:cNvSpPr/>
              <p:nvPr/>
            </p:nvSpPr>
            <p:spPr bwMode="auto">
              <a:xfrm>
                <a:off x="9146700" y="2960927"/>
                <a:ext cx="2150423" cy="8171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Management</a:t>
                </a:r>
              </a:p>
              <a:p>
                <a:pPr marL="0" marR="0" lvl="1" indent="0"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Less maintenance</a:t>
                </a:r>
              </a:p>
            </p:txBody>
          </p:sp>
          <p:sp>
            <p:nvSpPr>
              <p:cNvPr id="77" name="Oval 76">
                <a:extLst>
                  <a:ext uri="{FF2B5EF4-FFF2-40B4-BE49-F238E27FC236}">
                    <a16:creationId xmlns:a16="http://schemas.microsoft.com/office/drawing/2014/main" id="{563F39FD-260F-4561-91C2-8437F484FD94}"/>
                  </a:ext>
                  <a:ext uri="{C183D7F6-B498-43B3-948B-1728B52AA6E4}">
                    <adec:decorative xmlns:adec="http://schemas.microsoft.com/office/drawing/2017/decorative" val="1"/>
                  </a:ext>
                </a:extLst>
              </p:cNvPr>
              <p:cNvSpPr/>
              <p:nvPr/>
            </p:nvSpPr>
            <p:spPr bwMode="auto">
              <a:xfrm>
                <a:off x="5783184" y="4438231"/>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mn-ea"/>
                  <a:cs typeface="+mn-cs"/>
                </a:endParaRPr>
              </a:p>
            </p:txBody>
          </p:sp>
          <p:sp>
            <p:nvSpPr>
              <p:cNvPr id="78" name="Rectangle 77">
                <a:extLst>
                  <a:ext uri="{FF2B5EF4-FFF2-40B4-BE49-F238E27FC236}">
                    <a16:creationId xmlns:a16="http://schemas.microsoft.com/office/drawing/2014/main" id="{0DAD3FA9-3D4A-4DD4-A645-B60E693A0648}"/>
                  </a:ext>
                  <a:ext uri="{C183D7F6-B498-43B3-948B-1728B52AA6E4}">
                    <adec:decorative xmlns:adec="http://schemas.microsoft.com/office/drawing/2017/decorative" val="1"/>
                  </a:ext>
                </a:extLst>
              </p:cNvPr>
              <p:cNvSpPr/>
              <p:nvPr/>
            </p:nvSpPr>
            <p:spPr bwMode="auto">
              <a:xfrm>
                <a:off x="5321640" y="5668706"/>
                <a:ext cx="2064252"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Security</a:t>
                </a:r>
              </a:p>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Always a step ahead</a:t>
                </a:r>
              </a:p>
            </p:txBody>
          </p:sp>
          <p:grpSp>
            <p:nvGrpSpPr>
              <p:cNvPr id="137" name="Group 32">
                <a:extLst>
                  <a:ext uri="{FF2B5EF4-FFF2-40B4-BE49-F238E27FC236}">
                    <a16:creationId xmlns:a16="http://schemas.microsoft.com/office/drawing/2014/main" id="{A4E56269-E1A0-4DC1-8176-D775EF16D252}"/>
                  </a:ext>
                </a:extLst>
              </p:cNvPr>
              <p:cNvGrpSpPr>
                <a:grpSpLocks noChangeAspect="1"/>
              </p:cNvGrpSpPr>
              <p:nvPr/>
            </p:nvGrpSpPr>
            <p:grpSpPr bwMode="auto">
              <a:xfrm>
                <a:off x="3863929" y="3042598"/>
                <a:ext cx="495300" cy="495300"/>
                <a:chOff x="2812" y="999"/>
                <a:chExt cx="312" cy="312"/>
              </a:xfrm>
            </p:grpSpPr>
            <p:sp>
              <p:nvSpPr>
                <p:cNvPr id="138" name="AutoShape 31">
                  <a:extLst>
                    <a:ext uri="{FF2B5EF4-FFF2-40B4-BE49-F238E27FC236}">
                      <a16:creationId xmlns:a16="http://schemas.microsoft.com/office/drawing/2014/main" id="{E76299FC-1F19-4A2F-954C-BABCB96A636D}"/>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Rectangle 33">
                  <a:extLst>
                    <a:ext uri="{FF2B5EF4-FFF2-40B4-BE49-F238E27FC236}">
                      <a16:creationId xmlns:a16="http://schemas.microsoft.com/office/drawing/2014/main" id="{DBD90042-C9BC-41CA-A450-EBA2D27F4444}"/>
                    </a:ext>
                    <a:ext uri="{C183D7F6-B498-43B3-948B-1728B52AA6E4}">
                      <adec:decorative xmlns:adec="http://schemas.microsoft.com/office/drawing/2017/decorative" val="1"/>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Rectangle 34">
                  <a:extLst>
                    <a:ext uri="{FF2B5EF4-FFF2-40B4-BE49-F238E27FC236}">
                      <a16:creationId xmlns:a16="http://schemas.microsoft.com/office/drawing/2014/main" id="{30859ED6-43E4-42D6-ACC4-C71E11397357}"/>
                    </a:ext>
                    <a:ext uri="{C183D7F6-B498-43B3-948B-1728B52AA6E4}">
                      <adec:decorative xmlns:adec="http://schemas.microsoft.com/office/drawing/2017/decorative" val="1"/>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Rectangle 35">
                  <a:extLst>
                    <a:ext uri="{FF2B5EF4-FFF2-40B4-BE49-F238E27FC236}">
                      <a16:creationId xmlns:a16="http://schemas.microsoft.com/office/drawing/2014/main" id="{D1F806E6-6F7B-4B19-B485-56062FC9C2C7}"/>
                    </a:ext>
                    <a:ext uri="{C183D7F6-B498-43B3-948B-1728B52AA6E4}">
                      <adec:decorative xmlns:adec="http://schemas.microsoft.com/office/drawing/2017/decorative" val="1"/>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Rectangle 36">
                  <a:extLst>
                    <a:ext uri="{FF2B5EF4-FFF2-40B4-BE49-F238E27FC236}">
                      <a16:creationId xmlns:a16="http://schemas.microsoft.com/office/drawing/2014/main" id="{A4113406-0D6A-42AE-832B-DEBEA214D9E2}"/>
                    </a:ext>
                    <a:ext uri="{C183D7F6-B498-43B3-948B-1728B52AA6E4}">
                      <adec:decorative xmlns:adec="http://schemas.microsoft.com/office/drawing/2017/decorative" val="1"/>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Rectangle 37">
                  <a:extLst>
                    <a:ext uri="{FF2B5EF4-FFF2-40B4-BE49-F238E27FC236}">
                      <a16:creationId xmlns:a16="http://schemas.microsoft.com/office/drawing/2014/main" id="{07DFE685-47D5-48A6-9725-069FC13511BA}"/>
                    </a:ext>
                    <a:ext uri="{C183D7F6-B498-43B3-948B-1728B52AA6E4}">
                      <adec:decorative xmlns:adec="http://schemas.microsoft.com/office/drawing/2017/decorative" val="1"/>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Rectangle 38">
                  <a:extLst>
                    <a:ext uri="{FF2B5EF4-FFF2-40B4-BE49-F238E27FC236}">
                      <a16:creationId xmlns:a16="http://schemas.microsoft.com/office/drawing/2014/main" id="{852097C1-B3E2-4564-8EC9-A679E4F90828}"/>
                    </a:ext>
                    <a:ext uri="{C183D7F6-B498-43B3-948B-1728B52AA6E4}">
                      <adec:decorative xmlns:adec="http://schemas.microsoft.com/office/drawing/2017/decorative" val="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9">
                  <a:extLst>
                    <a:ext uri="{FF2B5EF4-FFF2-40B4-BE49-F238E27FC236}">
                      <a16:creationId xmlns:a16="http://schemas.microsoft.com/office/drawing/2014/main" id="{A90C4C7B-27C8-4AF3-AC39-56BA37B23D76}"/>
                    </a:ext>
                    <a:ext uri="{C183D7F6-B498-43B3-948B-1728B52AA6E4}">
                      <adec:decorative xmlns:adec="http://schemas.microsoft.com/office/drawing/2017/decorative" val="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40">
                  <a:extLst>
                    <a:ext uri="{FF2B5EF4-FFF2-40B4-BE49-F238E27FC236}">
                      <a16:creationId xmlns:a16="http://schemas.microsoft.com/office/drawing/2014/main" id="{DDD26296-7858-4E76-9618-015ACB4F9A0B}"/>
                    </a:ext>
                    <a:ext uri="{C183D7F6-B498-43B3-948B-1728B52AA6E4}">
                      <adec:decorative xmlns:adec="http://schemas.microsoft.com/office/drawing/2017/decorative" val="1"/>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41">
                  <a:extLst>
                    <a:ext uri="{FF2B5EF4-FFF2-40B4-BE49-F238E27FC236}">
                      <a16:creationId xmlns:a16="http://schemas.microsoft.com/office/drawing/2014/main" id="{C6DD67FE-FF8B-4405-B4DA-F6AB21A22246}"/>
                    </a:ext>
                    <a:ext uri="{C183D7F6-B498-43B3-948B-1728B52AA6E4}">
                      <adec:decorative xmlns:adec="http://schemas.microsoft.com/office/drawing/2017/decorative" val="1"/>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42">
                  <a:extLst>
                    <a:ext uri="{FF2B5EF4-FFF2-40B4-BE49-F238E27FC236}">
                      <a16:creationId xmlns:a16="http://schemas.microsoft.com/office/drawing/2014/main" id="{4FFE2161-6352-4341-898D-40EF1994DC68}"/>
                    </a:ext>
                    <a:ext uri="{C183D7F6-B498-43B3-948B-1728B52AA6E4}">
                      <adec:decorative xmlns:adec="http://schemas.microsoft.com/office/drawing/2017/decorative" val="1"/>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Rectangle 43">
                  <a:extLst>
                    <a:ext uri="{FF2B5EF4-FFF2-40B4-BE49-F238E27FC236}">
                      <a16:creationId xmlns:a16="http://schemas.microsoft.com/office/drawing/2014/main" id="{0599B117-2B98-4058-AABB-449FAD1B01FA}"/>
                    </a:ext>
                    <a:ext uri="{C183D7F6-B498-43B3-948B-1728B52AA6E4}">
                      <adec:decorative xmlns:adec="http://schemas.microsoft.com/office/drawing/2017/decorative" val="1"/>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Rectangle 44">
                  <a:extLst>
                    <a:ext uri="{FF2B5EF4-FFF2-40B4-BE49-F238E27FC236}">
                      <a16:creationId xmlns:a16="http://schemas.microsoft.com/office/drawing/2014/main" id="{97A04DF0-1806-43AB-87D1-840916A8065F}"/>
                    </a:ext>
                    <a:ext uri="{C183D7F6-B498-43B3-948B-1728B52AA6E4}">
                      <adec:decorative xmlns:adec="http://schemas.microsoft.com/office/drawing/2017/decorative" val="1"/>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1" name="Group 4">
                <a:extLst>
                  <a:ext uri="{FF2B5EF4-FFF2-40B4-BE49-F238E27FC236}">
                    <a16:creationId xmlns:a16="http://schemas.microsoft.com/office/drawing/2014/main" id="{55F24035-77D9-42B3-8AE0-98BF341BE71F}"/>
                  </a:ext>
                </a:extLst>
              </p:cNvPr>
              <p:cNvGrpSpPr>
                <a:grpSpLocks noChangeAspect="1"/>
              </p:cNvGrpSpPr>
              <p:nvPr/>
            </p:nvGrpSpPr>
            <p:grpSpPr bwMode="auto">
              <a:xfrm>
                <a:off x="8268200" y="3042598"/>
                <a:ext cx="495300" cy="495300"/>
                <a:chOff x="410" y="999"/>
                <a:chExt cx="312" cy="312"/>
              </a:xfrm>
            </p:grpSpPr>
            <p:sp>
              <p:nvSpPr>
                <p:cNvPr id="152" name="AutoShape 3">
                  <a:extLst>
                    <a:ext uri="{FF2B5EF4-FFF2-40B4-BE49-F238E27FC236}">
                      <a16:creationId xmlns:a16="http://schemas.microsoft.com/office/drawing/2014/main" id="{129C3F54-7476-4E5E-8F29-FA74D6919F82}"/>
                    </a:ext>
                    <a:ext uri="{C183D7F6-B498-43B3-948B-1728B52AA6E4}">
                      <adec:decorative xmlns:adec="http://schemas.microsoft.com/office/drawing/2017/decorative" val="1"/>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15">
                  <a:extLst>
                    <a:ext uri="{FF2B5EF4-FFF2-40B4-BE49-F238E27FC236}">
                      <a16:creationId xmlns:a16="http://schemas.microsoft.com/office/drawing/2014/main" id="{A9B80768-C600-4437-BCBE-419BD5C03679}"/>
                    </a:ext>
                    <a:ext uri="{C183D7F6-B498-43B3-948B-1728B52AA6E4}">
                      <adec:decorative xmlns:adec="http://schemas.microsoft.com/office/drawing/2017/decorative" val="1"/>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18">
                  <a:extLst>
                    <a:ext uri="{FF2B5EF4-FFF2-40B4-BE49-F238E27FC236}">
                      <a16:creationId xmlns:a16="http://schemas.microsoft.com/office/drawing/2014/main" id="{0CE66012-9441-4A85-812B-46857276C026}"/>
                    </a:ext>
                    <a:ext uri="{C183D7F6-B498-43B3-948B-1728B52AA6E4}">
                      <adec:decorative xmlns:adec="http://schemas.microsoft.com/office/drawing/2017/decorative" val="1"/>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0" name="Group 169">
                <a:extLst>
                  <a:ext uri="{FF2B5EF4-FFF2-40B4-BE49-F238E27FC236}">
                    <a16:creationId xmlns:a16="http://schemas.microsoft.com/office/drawing/2014/main" id="{282B7493-8A92-4046-BE4D-D1A34C422686}"/>
                  </a:ext>
                </a:extLst>
              </p:cNvPr>
              <p:cNvGrpSpPr/>
              <p:nvPr/>
            </p:nvGrpSpPr>
            <p:grpSpPr>
              <a:xfrm>
                <a:off x="6124320" y="4694200"/>
                <a:ext cx="458892" cy="566332"/>
                <a:chOff x="1980078" y="253998"/>
                <a:chExt cx="3830386" cy="4727197"/>
              </a:xfrm>
            </p:grpSpPr>
            <p:sp>
              <p:nvSpPr>
                <p:cNvPr id="171" name="Rectangle 27">
                  <a:extLst>
                    <a:ext uri="{FF2B5EF4-FFF2-40B4-BE49-F238E27FC236}">
                      <a16:creationId xmlns:a16="http://schemas.microsoft.com/office/drawing/2014/main" id="{BC487EB9-E82C-4A87-8EAC-52E7A4CAED1D}"/>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2" name="Freeform 29">
                  <a:extLst>
                    <a:ext uri="{FF2B5EF4-FFF2-40B4-BE49-F238E27FC236}">
                      <a16:creationId xmlns:a16="http://schemas.microsoft.com/office/drawing/2014/main" id="{69BB3FC2-544F-42E9-9505-AF327B68013F}"/>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3" name="Freeform 30">
                  <a:extLst>
                    <a:ext uri="{FF2B5EF4-FFF2-40B4-BE49-F238E27FC236}">
                      <a16:creationId xmlns:a16="http://schemas.microsoft.com/office/drawing/2014/main" id="{2A8C6E94-9DD4-44E0-BE8E-AE383119D942}"/>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4" name="Freeform: Shape 173">
                  <a:extLst>
                    <a:ext uri="{FF2B5EF4-FFF2-40B4-BE49-F238E27FC236}">
                      <a16:creationId xmlns:a16="http://schemas.microsoft.com/office/drawing/2014/main" id="{F21A016E-AD94-4C13-9D2C-D6FF25C839B1}"/>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66" name="Freeform: Shape 14">
              <a:extLst>
                <a:ext uri="{FF2B5EF4-FFF2-40B4-BE49-F238E27FC236}">
                  <a16:creationId xmlns:a16="http://schemas.microsoft.com/office/drawing/2014/main" id="{39706AE6-F2D9-49B3-A045-84A336DDAFA4}"/>
                </a:ext>
                <a:ext uri="{C183D7F6-B498-43B3-948B-1728B52AA6E4}">
                  <adec:decorative xmlns:adec="http://schemas.microsoft.com/office/drawing/2017/decorative" val="1"/>
                </a:ext>
              </a:extLst>
            </p:cNvPr>
            <p:cNvSpPr>
              <a:spLocks/>
            </p:cNvSpPr>
            <p:nvPr/>
          </p:nvSpPr>
          <p:spPr bwMode="auto">
            <a:xfrm>
              <a:off x="4845507" y="3601771"/>
              <a:ext cx="2233689" cy="165690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0200AAF-C289-4688-9F52-B16A0002CC03}"/>
                </a:ext>
                <a:ext uri="{C183D7F6-B498-43B3-948B-1728B52AA6E4}">
                  <adec:decorative xmlns:adec="http://schemas.microsoft.com/office/drawing/2017/decorative" val="1"/>
                </a:ext>
              </a:extLst>
            </p:cNvPr>
            <p:cNvSpPr txBox="1"/>
            <p:nvPr/>
          </p:nvSpPr>
          <p:spPr>
            <a:xfrm>
              <a:off x="5366199" y="4086565"/>
              <a:ext cx="1192305" cy="492443"/>
            </a:xfrm>
            <a:prstGeom prst="rect">
              <a:avLst/>
            </a:prstGeom>
            <a:noFill/>
          </p:spPr>
          <p:txBody>
            <a:bodyPr wrap="square" lIns="0" tIns="0" rIns="0" bIns="0" rtlCol="0">
              <a:spAutoFit/>
            </a:bodyPr>
            <a:lstStyle/>
            <a:p>
              <a:pPr algn="ctr"/>
              <a:r>
                <a:rPr lang="en-US" sz="3200" b="1" dirty="0">
                  <a:solidFill>
                    <a:schemeClr val="bg1"/>
                  </a:solidFill>
                </a:rPr>
                <a:t>OSS</a:t>
              </a:r>
            </a:p>
          </p:txBody>
        </p:sp>
        <p:sp>
          <p:nvSpPr>
            <p:cNvPr id="2" name="TextBox 1">
              <a:extLst>
                <a:ext uri="{FF2B5EF4-FFF2-40B4-BE49-F238E27FC236}">
                  <a16:creationId xmlns:a16="http://schemas.microsoft.com/office/drawing/2014/main" id="{1A11B892-829F-4992-BFA9-ACB63FA84FD0}"/>
                </a:ext>
                <a:ext uri="{C183D7F6-B498-43B3-948B-1728B52AA6E4}">
                  <adec:decorative xmlns:adec="http://schemas.microsoft.com/office/drawing/2017/decorative" val="1"/>
                </a:ext>
              </a:extLst>
            </p:cNvPr>
            <p:cNvSpPr txBox="1"/>
            <p:nvPr/>
          </p:nvSpPr>
          <p:spPr>
            <a:xfrm>
              <a:off x="2607294" y="2994879"/>
              <a:ext cx="1907648" cy="430887"/>
            </a:xfrm>
            <a:prstGeom prst="rect">
              <a:avLst/>
            </a:prstGeom>
            <a:noFill/>
          </p:spPr>
          <p:txBody>
            <a:bodyPr wrap="square" lIns="0" tIns="0" rIns="0" bIns="0" rtlCol="0">
              <a:spAutoFit/>
            </a:bodyPr>
            <a:lstStyle/>
            <a:p>
              <a:pPr algn="ctr"/>
              <a:r>
                <a:rPr lang="en-US" sz="2800" dirty="0">
                  <a:gradFill>
                    <a:gsLst>
                      <a:gs pos="2917">
                        <a:schemeClr val="tx1"/>
                      </a:gs>
                      <a:gs pos="30000">
                        <a:schemeClr val="tx1"/>
                      </a:gs>
                    </a:gsLst>
                    <a:lin ang="5400000" scaled="0"/>
                  </a:gradFill>
                  <a:latin typeface="+mj-lt"/>
                </a:rPr>
                <a:t>Azure</a:t>
              </a:r>
            </a:p>
          </p:txBody>
        </p:sp>
      </p:grpSp>
      <p:sp>
        <p:nvSpPr>
          <p:cNvPr id="8" name="Content Placeholder 7">
            <a:extLst>
              <a:ext uri="{FF2B5EF4-FFF2-40B4-BE49-F238E27FC236}">
                <a16:creationId xmlns:a16="http://schemas.microsoft.com/office/drawing/2014/main" id="{AAD04ED5-3693-4706-8D00-168FBE6CB263}"/>
              </a:ext>
            </a:extLst>
          </p:cNvPr>
          <p:cNvSpPr>
            <a:spLocks noGrp="1"/>
          </p:cNvSpPr>
          <p:nvPr>
            <p:ph sz="quarter" idx="11"/>
          </p:nvPr>
        </p:nvSpPr>
        <p:spPr>
          <a:xfrm>
            <a:off x="982110" y="5989442"/>
            <a:ext cx="5779034" cy="369138"/>
          </a:xfrm>
        </p:spPr>
        <p:txBody>
          <a:bodyPr/>
          <a:lstStyle/>
          <a:p>
            <a:pPr marL="0" marR="0" lvl="0" indent="0" algn="l" defTabSz="914049" rtl="0" eaLnBrk="1" fontAlgn="auto" latinLnBrk="0" hangingPunct="1">
              <a:lnSpc>
                <a:spcPct val="105000"/>
              </a:lnSpc>
              <a:spcBef>
                <a:spcPct val="20000"/>
              </a:spcBef>
              <a:spcAft>
                <a:spcPts val="0"/>
              </a:spcAft>
              <a:buClrTx/>
              <a:buSzPct val="90000"/>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90% of enterprises </a:t>
            </a:r>
            <a:r>
              <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deploy open source in some form</a:t>
            </a:r>
          </a:p>
        </p:txBody>
      </p:sp>
      <p:sp>
        <p:nvSpPr>
          <p:cNvPr id="6" name="Text Placeholder 5">
            <a:extLst>
              <a:ext uri="{FF2B5EF4-FFF2-40B4-BE49-F238E27FC236}">
                <a16:creationId xmlns:a16="http://schemas.microsoft.com/office/drawing/2014/main" id="{3BF1F007-77B1-42D5-BF5E-CC223C357E04}"/>
              </a:ext>
            </a:extLst>
          </p:cNvPr>
          <p:cNvSpPr>
            <a:spLocks noGrp="1"/>
          </p:cNvSpPr>
          <p:nvPr>
            <p:ph type="body" sz="quarter" idx="10"/>
          </p:nvPr>
        </p:nvSpPr>
        <p:spPr>
          <a:xfrm>
            <a:off x="7885174" y="1458633"/>
            <a:ext cx="3764031" cy="4502771"/>
          </a:xfrm>
        </p:spPr>
        <p:txBody>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Leverage your favorite open source services on Azure with:</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 migration of Linux workloads </a:t>
            </a:r>
          </a:p>
          <a:p>
            <a:pPr marL="0" indent="0">
              <a:buNone/>
            </a:pPr>
            <a:r>
              <a:rPr lang="en-US" sz="1400" dirty="0">
                <a:solidFill>
                  <a:prstClr val="black"/>
                </a:solidFill>
                <a:latin typeface="Segoe UI"/>
                <a:cs typeface="Segoe UI" panose="020B0502040204020203" pitchFamily="34" charset="0"/>
              </a:rPr>
              <a:t>Support for modern </a:t>
            </a:r>
            <a:r>
              <a:rPr lang="en-US" sz="1400" dirty="0" err="1">
                <a:solidFill>
                  <a:prstClr val="black"/>
                </a:solidFill>
                <a:latin typeface="Segoe UI"/>
                <a:cs typeface="Segoe UI" panose="020B0502040204020203" pitchFamily="34" charset="0"/>
              </a:rPr>
              <a:t>devops</a:t>
            </a:r>
            <a:r>
              <a:rPr lang="en-US" sz="1400" dirty="0">
                <a:solidFill>
                  <a:prstClr val="black"/>
                </a:solidFill>
                <a:latin typeface="Segoe UI"/>
                <a:cs typeface="Segoe UI" panose="020B0502040204020203" pitchFamily="34" charset="0"/>
              </a:rPr>
              <a:t> practices using Azure Kubernetes Service and Git operations</a:t>
            </a:r>
          </a:p>
          <a:p>
            <a:pPr marL="0" indent="0">
              <a:buNone/>
            </a:pPr>
            <a:endParaRPr lang="en-US" sz="1400" dirty="0">
              <a:solidFill>
                <a:prstClr val="black"/>
              </a:solidFill>
              <a:latin typeface="Segoe UI"/>
              <a:cs typeface="Segoe UI" panose="020B0502040204020203" pitchFamily="34" charset="0"/>
            </a:endParaRP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Choice of fully managed open source database including MySQL, PostgreSQL and MariaDB </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Compatibility with latest open source extensions and tools</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Develop Java, Python, and php based applications with platforms like Magento, Shopify, Moodle, Alfresco, Drupal and WordPress</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Enjoy community-driven quality with a large developer network </a:t>
            </a:r>
          </a:p>
        </p:txBody>
      </p:sp>
      <p:grpSp>
        <p:nvGrpSpPr>
          <p:cNvPr id="65" name="Group 66" descr="check mark with circle">
            <a:extLst>
              <a:ext uri="{FF2B5EF4-FFF2-40B4-BE49-F238E27FC236}">
                <a16:creationId xmlns:a16="http://schemas.microsoft.com/office/drawing/2014/main" id="{66525585-7FAE-4216-9C4E-B918915DB720}"/>
              </a:ext>
            </a:extLst>
          </p:cNvPr>
          <p:cNvGrpSpPr>
            <a:grpSpLocks noChangeAspect="1"/>
          </p:cNvGrpSpPr>
          <p:nvPr/>
        </p:nvGrpSpPr>
        <p:grpSpPr bwMode="auto">
          <a:xfrm>
            <a:off x="3192400" y="1642734"/>
            <a:ext cx="495300" cy="495300"/>
            <a:chOff x="2812" y="2781"/>
            <a:chExt cx="312" cy="312"/>
          </a:xfrm>
        </p:grpSpPr>
        <p:sp>
          <p:nvSpPr>
            <p:cNvPr id="67" name="AutoShape 65">
              <a:extLst>
                <a:ext uri="{FF2B5EF4-FFF2-40B4-BE49-F238E27FC236}">
                  <a16:creationId xmlns:a16="http://schemas.microsoft.com/office/drawing/2014/main" id="{A0DF86FE-9491-4891-B5D5-874756F282DF}"/>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a:extLst>
                <a:ext uri="{FF2B5EF4-FFF2-40B4-BE49-F238E27FC236}">
                  <a16:creationId xmlns:a16="http://schemas.microsoft.com/office/drawing/2014/main" id="{F63334A7-907E-4AB0-8D89-2657A110F7AB}"/>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a:extLst>
                <a:ext uri="{FF2B5EF4-FFF2-40B4-BE49-F238E27FC236}">
                  <a16:creationId xmlns:a16="http://schemas.microsoft.com/office/drawing/2014/main" id="{EDC11A93-A8C2-4089-815C-CA3295EA048C}"/>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a:extLst>
                <a:ext uri="{FF2B5EF4-FFF2-40B4-BE49-F238E27FC236}">
                  <a16:creationId xmlns:a16="http://schemas.microsoft.com/office/drawing/2014/main" id="{9C9A9786-2DD5-42CA-BD66-AE3CD9E074DA}"/>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101" descr="half circles wrapped around each other">
            <a:extLst>
              <a:ext uri="{FF2B5EF4-FFF2-40B4-BE49-F238E27FC236}">
                <a16:creationId xmlns:a16="http://schemas.microsoft.com/office/drawing/2014/main" id="{0B8A922E-A500-448E-9A4D-5043226122F5}"/>
              </a:ext>
            </a:extLst>
          </p:cNvPr>
          <p:cNvGrpSpPr>
            <a:grpSpLocks noChangeAspect="1"/>
          </p:cNvGrpSpPr>
          <p:nvPr/>
        </p:nvGrpSpPr>
        <p:grpSpPr bwMode="auto">
          <a:xfrm>
            <a:off x="5114737" y="2762794"/>
            <a:ext cx="495300" cy="495300"/>
            <a:chOff x="410" y="2781"/>
            <a:chExt cx="312" cy="312"/>
          </a:xfrm>
        </p:grpSpPr>
        <p:sp>
          <p:nvSpPr>
            <p:cNvPr id="72" name="AutoShape 100">
              <a:extLst>
                <a:ext uri="{FF2B5EF4-FFF2-40B4-BE49-F238E27FC236}">
                  <a16:creationId xmlns:a16="http://schemas.microsoft.com/office/drawing/2014/main" id="{EDAB9D8D-E94A-45C1-A8CD-70FC97BA07EE}"/>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2">
              <a:extLst>
                <a:ext uri="{FF2B5EF4-FFF2-40B4-BE49-F238E27FC236}">
                  <a16:creationId xmlns:a16="http://schemas.microsoft.com/office/drawing/2014/main" id="{FAF2FB23-A1C7-4E15-8360-4E5D30E1724D}"/>
                </a:ext>
              </a:extLst>
            </p:cNvPr>
            <p:cNvSpPr>
              <a:spLocks/>
            </p:cNvSpPr>
            <p:nvPr/>
          </p:nvSpPr>
          <p:spPr bwMode="auto">
            <a:xfrm>
              <a:off x="410" y="2781"/>
              <a:ext cx="312" cy="312"/>
            </a:xfrm>
            <a:custGeom>
              <a:avLst/>
              <a:gdLst>
                <a:gd name="T0" fmla="*/ 682 w 1364"/>
                <a:gd name="T1" fmla="*/ 1365 h 1365"/>
                <a:gd name="T2" fmla="*/ 0 w 1364"/>
                <a:gd name="T3" fmla="*/ 682 h 1365"/>
                <a:gd name="T4" fmla="*/ 682 w 1364"/>
                <a:gd name="T5" fmla="*/ 0 h 1365"/>
                <a:gd name="T6" fmla="*/ 682 w 1364"/>
                <a:gd name="T7" fmla="*/ 128 h 1365"/>
                <a:gd name="T8" fmla="*/ 128 w 1364"/>
                <a:gd name="T9" fmla="*/ 682 h 1365"/>
                <a:gd name="T10" fmla="*/ 682 w 1364"/>
                <a:gd name="T11" fmla="*/ 1237 h 1365"/>
                <a:gd name="T12" fmla="*/ 1236 w 1364"/>
                <a:gd name="T13" fmla="*/ 682 h 1365"/>
                <a:gd name="T14" fmla="*/ 1364 w 1364"/>
                <a:gd name="T15" fmla="*/ 682 h 1365"/>
                <a:gd name="T16" fmla="*/ 682 w 1364"/>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4" h="1365">
                  <a:moveTo>
                    <a:pt x="682" y="1365"/>
                  </a:moveTo>
                  <a:cubicBezTo>
                    <a:pt x="306" y="1365"/>
                    <a:pt x="0" y="1059"/>
                    <a:pt x="0" y="682"/>
                  </a:cubicBezTo>
                  <a:cubicBezTo>
                    <a:pt x="0" y="306"/>
                    <a:pt x="306" y="0"/>
                    <a:pt x="682" y="0"/>
                  </a:cubicBezTo>
                  <a:cubicBezTo>
                    <a:pt x="682" y="128"/>
                    <a:pt x="682" y="128"/>
                    <a:pt x="682" y="128"/>
                  </a:cubicBezTo>
                  <a:cubicBezTo>
                    <a:pt x="376" y="128"/>
                    <a:pt x="128" y="377"/>
                    <a:pt x="128" y="682"/>
                  </a:cubicBezTo>
                  <a:cubicBezTo>
                    <a:pt x="128" y="988"/>
                    <a:pt x="376" y="1237"/>
                    <a:pt x="682" y="1237"/>
                  </a:cubicBezTo>
                  <a:cubicBezTo>
                    <a:pt x="988" y="1237"/>
                    <a:pt x="1236" y="988"/>
                    <a:pt x="1236" y="682"/>
                  </a:cubicBezTo>
                  <a:cubicBezTo>
                    <a:pt x="1364" y="682"/>
                    <a:pt x="1364" y="682"/>
                    <a:pt x="1364" y="682"/>
                  </a:cubicBezTo>
                  <a:cubicBezTo>
                    <a:pt x="1364"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3">
              <a:extLst>
                <a:ext uri="{FF2B5EF4-FFF2-40B4-BE49-F238E27FC236}">
                  <a16:creationId xmlns:a16="http://schemas.microsoft.com/office/drawing/2014/main" id="{EB56FEAD-4B7A-40C1-9F21-22AE19BC20CE}"/>
                </a:ext>
              </a:extLst>
            </p:cNvPr>
            <p:cNvSpPr>
              <a:spLocks/>
            </p:cNvSpPr>
            <p:nvPr/>
          </p:nvSpPr>
          <p:spPr bwMode="auto">
            <a:xfrm>
              <a:off x="490" y="2819"/>
              <a:ext cx="183" cy="225"/>
            </a:xfrm>
            <a:custGeom>
              <a:avLst/>
              <a:gdLst>
                <a:gd name="T0" fmla="*/ 332 w 801"/>
                <a:gd name="T1" fmla="*/ 983 h 983"/>
                <a:gd name="T2" fmla="*/ 0 w 801"/>
                <a:gd name="T3" fmla="*/ 846 h 983"/>
                <a:gd name="T4" fmla="*/ 91 w 801"/>
                <a:gd name="T5" fmla="*/ 755 h 983"/>
                <a:gd name="T6" fmla="*/ 332 w 801"/>
                <a:gd name="T7" fmla="*/ 855 h 983"/>
                <a:gd name="T8" fmla="*/ 573 w 801"/>
                <a:gd name="T9" fmla="*/ 755 h 983"/>
                <a:gd name="T10" fmla="*/ 673 w 801"/>
                <a:gd name="T11" fmla="*/ 514 h 983"/>
                <a:gd name="T12" fmla="*/ 573 w 801"/>
                <a:gd name="T13" fmla="*/ 273 h 983"/>
                <a:gd name="T14" fmla="*/ 91 w 801"/>
                <a:gd name="T15" fmla="*/ 273 h 983"/>
                <a:gd name="T16" fmla="*/ 0 w 801"/>
                <a:gd name="T17" fmla="*/ 183 h 983"/>
                <a:gd name="T18" fmla="*/ 664 w 801"/>
                <a:gd name="T19" fmla="*/ 183 h 983"/>
                <a:gd name="T20" fmla="*/ 801 w 801"/>
                <a:gd name="T21" fmla="*/ 514 h 983"/>
                <a:gd name="T22" fmla="*/ 664 w 801"/>
                <a:gd name="T23" fmla="*/ 846 h 983"/>
                <a:gd name="T24" fmla="*/ 332 w 801"/>
                <a:gd name="T25" fmla="*/ 983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3">
                  <a:moveTo>
                    <a:pt x="332" y="983"/>
                  </a:moveTo>
                  <a:cubicBezTo>
                    <a:pt x="207" y="983"/>
                    <a:pt x="89" y="935"/>
                    <a:pt x="0" y="846"/>
                  </a:cubicBezTo>
                  <a:cubicBezTo>
                    <a:pt x="91" y="755"/>
                    <a:pt x="91" y="755"/>
                    <a:pt x="91" y="755"/>
                  </a:cubicBezTo>
                  <a:cubicBezTo>
                    <a:pt x="155" y="820"/>
                    <a:pt x="241" y="855"/>
                    <a:pt x="332" y="855"/>
                  </a:cubicBezTo>
                  <a:cubicBezTo>
                    <a:pt x="423" y="855"/>
                    <a:pt x="509" y="820"/>
                    <a:pt x="573" y="755"/>
                  </a:cubicBezTo>
                  <a:cubicBezTo>
                    <a:pt x="638" y="691"/>
                    <a:pt x="673" y="605"/>
                    <a:pt x="673" y="514"/>
                  </a:cubicBezTo>
                  <a:cubicBezTo>
                    <a:pt x="673" y="423"/>
                    <a:pt x="638" y="338"/>
                    <a:pt x="573" y="273"/>
                  </a:cubicBezTo>
                  <a:cubicBezTo>
                    <a:pt x="440" y="140"/>
                    <a:pt x="224" y="140"/>
                    <a:pt x="91" y="273"/>
                  </a:cubicBezTo>
                  <a:cubicBezTo>
                    <a:pt x="0" y="183"/>
                    <a:pt x="0" y="183"/>
                    <a:pt x="0" y="183"/>
                  </a:cubicBezTo>
                  <a:cubicBezTo>
                    <a:pt x="183" y="0"/>
                    <a:pt x="481" y="0"/>
                    <a:pt x="664" y="183"/>
                  </a:cubicBezTo>
                  <a:cubicBezTo>
                    <a:pt x="752" y="271"/>
                    <a:pt x="801" y="389"/>
                    <a:pt x="801" y="514"/>
                  </a:cubicBezTo>
                  <a:cubicBezTo>
                    <a:pt x="801" y="640"/>
                    <a:pt x="752" y="757"/>
                    <a:pt x="664" y="846"/>
                  </a:cubicBezTo>
                  <a:cubicBezTo>
                    <a:pt x="575" y="935"/>
                    <a:pt x="457" y="983"/>
                    <a:pt x="332" y="9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04">
              <a:extLst>
                <a:ext uri="{FF2B5EF4-FFF2-40B4-BE49-F238E27FC236}">
                  <a16:creationId xmlns:a16="http://schemas.microsoft.com/office/drawing/2014/main" id="{1BC42F05-2808-4932-8854-6ED9EBCDD0A0}"/>
                </a:ext>
              </a:extLst>
            </p:cNvPr>
            <p:cNvSpPr>
              <a:spLocks/>
            </p:cNvSpPr>
            <p:nvPr/>
          </p:nvSpPr>
          <p:spPr bwMode="auto">
            <a:xfrm>
              <a:off x="508" y="2878"/>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128"/>
                    <a:pt x="256" y="128"/>
                    <a:pt x="256" y="128"/>
                  </a:cubicBezTo>
                  <a:cubicBezTo>
                    <a:pt x="186" y="128"/>
                    <a:pt x="128" y="186"/>
                    <a:pt x="128" y="256"/>
                  </a:cubicBezTo>
                  <a:cubicBezTo>
                    <a:pt x="128" y="327"/>
                    <a:pt x="186" y="384"/>
                    <a:pt x="256" y="384"/>
                  </a:cubicBezTo>
                  <a:cubicBezTo>
                    <a:pt x="327" y="384"/>
                    <a:pt x="384" y="327"/>
                    <a:pt x="384" y="256"/>
                  </a:cubicBezTo>
                  <a:cubicBezTo>
                    <a:pt x="512" y="256"/>
                    <a:pt x="512" y="256"/>
                    <a:pt x="512" y="256"/>
                  </a:cubicBezTo>
                  <a:cubicBezTo>
                    <a:pt x="512" y="397"/>
                    <a:pt x="397" y="512"/>
                    <a:pt x="256" y="5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25249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2">
            <a:extLst>
              <a:ext uri="{FF2B5EF4-FFF2-40B4-BE49-F238E27FC236}">
                <a16:creationId xmlns:a16="http://schemas.microsoft.com/office/drawing/2014/main" id="{B06B1781-A867-4DE2-8E0B-D5FE25ED388A}"/>
              </a:ext>
            </a:extLst>
          </p:cNvPr>
          <p:cNvSpPr>
            <a:spLocks noGrp="1"/>
          </p:cNvSpPr>
          <p:nvPr>
            <p:ph type="title"/>
          </p:nvPr>
        </p:nvSpPr>
        <p:spPr>
          <a:xfrm>
            <a:off x="588263" y="457199"/>
            <a:ext cx="7022359" cy="984885"/>
          </a:xfrm>
        </p:spPr>
        <p:txBody>
          <a:bodyPr/>
          <a:lstStyle/>
          <a:p>
            <a:r>
              <a:rPr lang="en-US" sz="3200" dirty="0"/>
              <a:t>Open source developers are using MySQL and MariaDB databases </a:t>
            </a:r>
          </a:p>
        </p:txBody>
      </p:sp>
      <p:sp>
        <p:nvSpPr>
          <p:cNvPr id="9" name="Content Placeholder 8">
            <a:extLst>
              <a:ext uri="{FF2B5EF4-FFF2-40B4-BE49-F238E27FC236}">
                <a16:creationId xmlns:a16="http://schemas.microsoft.com/office/drawing/2014/main" id="{9019AA7C-A8C1-4EAC-BC9D-BD85B167C525}"/>
              </a:ext>
            </a:extLst>
          </p:cNvPr>
          <p:cNvSpPr>
            <a:spLocks noGrp="1"/>
          </p:cNvSpPr>
          <p:nvPr>
            <p:ph sz="quarter" idx="10"/>
          </p:nvPr>
        </p:nvSpPr>
        <p:spPr>
          <a:xfrm>
            <a:off x="588262" y="1787836"/>
            <a:ext cx="5493459" cy="4924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Semibold"/>
                <a:ea typeface="+mn-ea"/>
                <a:cs typeface="+mn-cs"/>
              </a:rPr>
              <a:t>54%</a:t>
            </a:r>
            <a:r>
              <a:rPr kumimoji="0" lang="en-US" sz="2000" b="0" i="0" u="none" strike="noStrike" kern="1200" cap="none" normalizeH="0" noProof="0" dirty="0">
                <a:ln>
                  <a:noFill/>
                </a:ln>
                <a:solidFill>
                  <a:srgbClr val="0078D7"/>
                </a:solidFill>
                <a:effectLst/>
                <a:uLnTx/>
                <a:uFillTx/>
                <a:latin typeface="Segoe UI Semibold"/>
                <a:ea typeface="+mn-ea"/>
                <a:cs typeface="+mn-cs"/>
              </a:rPr>
              <a:t> </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 </a:t>
            </a:r>
            <a:r>
              <a:rPr kumimoji="0" lang="en-US" sz="1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devs</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build on MySQL, the most popular OS database</a:t>
            </a:r>
          </a:p>
        </p:txBody>
      </p:sp>
      <p:sp>
        <p:nvSpPr>
          <p:cNvPr id="12" name="Content Placeholder 11">
            <a:extLst>
              <a:ext uri="{FF2B5EF4-FFF2-40B4-BE49-F238E27FC236}">
                <a16:creationId xmlns:a16="http://schemas.microsoft.com/office/drawing/2014/main" id="{08E5584F-1E3D-4A9C-99CE-0F6F95CF7A69}"/>
              </a:ext>
            </a:extLst>
          </p:cNvPr>
          <p:cNvSpPr>
            <a:spLocks noGrp="1"/>
          </p:cNvSpPr>
          <p:nvPr>
            <p:ph sz="quarter" idx="11"/>
          </p:nvPr>
        </p:nvSpPr>
        <p:spPr>
          <a:xfrm>
            <a:off x="585267" y="2428555"/>
            <a:ext cx="5484680" cy="4924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Semibold"/>
                <a:ea typeface="+mn-ea"/>
                <a:cs typeface="+mn-cs"/>
              </a:rPr>
              <a:t>3x</a:t>
            </a: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 </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popularity growth of MariaDB in the last three years</a:t>
            </a:r>
          </a:p>
        </p:txBody>
      </p:sp>
      <p:sp>
        <p:nvSpPr>
          <p:cNvPr id="14" name="Content Placeholder 13">
            <a:extLst>
              <a:ext uri="{FF2B5EF4-FFF2-40B4-BE49-F238E27FC236}">
                <a16:creationId xmlns:a16="http://schemas.microsoft.com/office/drawing/2014/main" id="{18FF82FB-BCF3-4710-9A5E-FE3C3927EBC3}"/>
              </a:ext>
            </a:extLst>
          </p:cNvPr>
          <p:cNvSpPr>
            <a:spLocks noGrp="1"/>
          </p:cNvSpPr>
          <p:nvPr>
            <p:ph sz="quarter" idx="12"/>
          </p:nvPr>
        </p:nvSpPr>
        <p:spPr>
          <a:xfrm>
            <a:off x="585873" y="3432933"/>
            <a:ext cx="4198196" cy="3406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Key reasons behind the popularity </a:t>
            </a:r>
            <a:endParaRPr kumimoji="0" lang="en-US" sz="11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6" name="Content Placeholder 15">
            <a:extLst>
              <a:ext uri="{FF2B5EF4-FFF2-40B4-BE49-F238E27FC236}">
                <a16:creationId xmlns:a16="http://schemas.microsoft.com/office/drawing/2014/main" id="{41A7BE6C-4143-4AF9-A932-A9FE0919B676}"/>
              </a:ext>
            </a:extLst>
          </p:cNvPr>
          <p:cNvSpPr>
            <a:spLocks noGrp="1"/>
          </p:cNvSpPr>
          <p:nvPr>
            <p:ph sz="quarter" idx="13"/>
          </p:nvPr>
        </p:nvSpPr>
        <p:spPr>
          <a:xfrm>
            <a:off x="786601" y="5135924"/>
            <a:ext cx="1814512" cy="64633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Community </a:t>
            </a:r>
            <a:b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support and a rich ecosystem of tools </a:t>
            </a:r>
          </a:p>
        </p:txBody>
      </p:sp>
      <p:sp>
        <p:nvSpPr>
          <p:cNvPr id="17" name="Content Placeholder 16">
            <a:extLst>
              <a:ext uri="{FF2B5EF4-FFF2-40B4-BE49-F238E27FC236}">
                <a16:creationId xmlns:a16="http://schemas.microsoft.com/office/drawing/2014/main" id="{1E62A48E-7CCE-4130-9BA2-5F184A0B43C3}"/>
              </a:ext>
            </a:extLst>
          </p:cNvPr>
          <p:cNvSpPr>
            <a:spLocks noGrp="1"/>
          </p:cNvSpPr>
          <p:nvPr>
            <p:ph sz="quarter" idx="14"/>
          </p:nvPr>
        </p:nvSpPr>
        <p:spPr>
          <a:xfrm>
            <a:off x="3022046" y="5135924"/>
            <a:ext cx="1731267" cy="4308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Lower TCO from fewer licensing fees </a:t>
            </a:r>
          </a:p>
        </p:txBody>
      </p:sp>
      <p:grpSp>
        <p:nvGrpSpPr>
          <p:cNvPr id="13" name="Group 12" descr="Azure Database for MySQL logo">
            <a:extLst>
              <a:ext uri="{FF2B5EF4-FFF2-40B4-BE49-F238E27FC236}">
                <a16:creationId xmlns:a16="http://schemas.microsoft.com/office/drawing/2014/main" id="{1A0D460E-C6D2-49CE-8C5A-A2C3DB98B60E}"/>
              </a:ext>
            </a:extLst>
          </p:cNvPr>
          <p:cNvGrpSpPr/>
          <p:nvPr/>
        </p:nvGrpSpPr>
        <p:grpSpPr>
          <a:xfrm>
            <a:off x="5602235" y="4314450"/>
            <a:ext cx="986219" cy="667512"/>
            <a:chOff x="5655344" y="4454736"/>
            <a:chExt cx="986219" cy="667512"/>
          </a:xfrm>
        </p:grpSpPr>
        <p:pic>
          <p:nvPicPr>
            <p:cNvPr id="48" name="Graphic 47">
              <a:extLst>
                <a:ext uri="{FF2B5EF4-FFF2-40B4-BE49-F238E27FC236}">
                  <a16:creationId xmlns:a16="http://schemas.microsoft.com/office/drawing/2014/main" id="{4F3F11F0-E04B-4371-AE6E-9965CC48B7E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1144" y="4751829"/>
              <a:ext cx="370419" cy="370419"/>
            </a:xfrm>
            <a:prstGeom prst="rect">
              <a:avLst/>
            </a:prstGeom>
          </p:spPr>
        </p:pic>
        <p:pic>
          <p:nvPicPr>
            <p:cNvPr id="4" name="Graphic 3">
              <a:extLst>
                <a:ext uri="{FF2B5EF4-FFF2-40B4-BE49-F238E27FC236}">
                  <a16:creationId xmlns:a16="http://schemas.microsoft.com/office/drawing/2014/main" id="{6B4E4B58-661E-4A94-B131-39FC746F670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5344" y="4454736"/>
              <a:ext cx="667512" cy="667512"/>
            </a:xfrm>
            <a:prstGeom prst="rect">
              <a:avLst/>
            </a:prstGeom>
          </p:spPr>
        </p:pic>
      </p:grpSp>
      <p:sp>
        <p:nvSpPr>
          <p:cNvPr id="18" name="Content Placeholder 17">
            <a:extLst>
              <a:ext uri="{FF2B5EF4-FFF2-40B4-BE49-F238E27FC236}">
                <a16:creationId xmlns:a16="http://schemas.microsoft.com/office/drawing/2014/main" id="{67081E3F-1E64-4BE5-A1F3-DBE790743659}"/>
              </a:ext>
            </a:extLst>
          </p:cNvPr>
          <p:cNvSpPr>
            <a:spLocks noGrp="1"/>
          </p:cNvSpPr>
          <p:nvPr>
            <p:ph sz="quarter" idx="15"/>
          </p:nvPr>
        </p:nvSpPr>
        <p:spPr>
          <a:xfrm>
            <a:off x="5065636" y="5135924"/>
            <a:ext cx="2053019" cy="64633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Low resource consumption through ongoing advancements </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0242ED7E-2986-4094-AC19-69022171A091}"/>
              </a:ext>
              <a:ext uri="{C183D7F6-B498-43B3-948B-1728B52AA6E4}">
                <adec:decorative xmlns:adec="http://schemas.microsoft.com/office/drawing/2017/decorative" val="1"/>
              </a:ext>
            </a:extLst>
          </p:cNvPr>
          <p:cNvGrpSpPr/>
          <p:nvPr/>
        </p:nvGrpSpPr>
        <p:grpSpPr>
          <a:xfrm>
            <a:off x="7990628" y="4348187"/>
            <a:ext cx="618724" cy="630427"/>
            <a:chOff x="7865709" y="2980852"/>
            <a:chExt cx="618724" cy="630427"/>
          </a:xfrm>
        </p:grpSpPr>
        <p:grpSp>
          <p:nvGrpSpPr>
            <p:cNvPr id="36" name="Group 35">
              <a:extLst>
                <a:ext uri="{FF2B5EF4-FFF2-40B4-BE49-F238E27FC236}">
                  <a16:creationId xmlns:a16="http://schemas.microsoft.com/office/drawing/2014/main" id="{71FBC73B-FD75-4E53-A91A-17198410A6CD}"/>
                </a:ext>
              </a:extLst>
            </p:cNvPr>
            <p:cNvGrpSpPr/>
            <p:nvPr/>
          </p:nvGrpSpPr>
          <p:grpSpPr>
            <a:xfrm>
              <a:off x="7937363" y="2980852"/>
              <a:ext cx="475416" cy="630427"/>
              <a:chOff x="8214681" y="2247669"/>
              <a:chExt cx="475416" cy="630427"/>
            </a:xfrm>
          </p:grpSpPr>
          <p:sp>
            <p:nvSpPr>
              <p:cNvPr id="26" name="Freeform: Shape 25">
                <a:extLst>
                  <a:ext uri="{FF2B5EF4-FFF2-40B4-BE49-F238E27FC236}">
                    <a16:creationId xmlns:a16="http://schemas.microsoft.com/office/drawing/2014/main" id="{A353BB5C-6B92-4EDA-9A28-07921E3D2B98}"/>
                  </a:ext>
                  <a:ext uri="{C183D7F6-B498-43B3-948B-1728B52AA6E4}">
                    <adec:decorative xmlns:adec="http://schemas.microsoft.com/office/drawing/2017/decorative" val="1"/>
                  </a:ext>
                </a:extLst>
              </p:cNvPr>
              <p:cNvSpPr/>
              <p:nvPr/>
            </p:nvSpPr>
            <p:spPr>
              <a:xfrm>
                <a:off x="8214681" y="2333703"/>
                <a:ext cx="475416" cy="544393"/>
              </a:xfrm>
              <a:custGeom>
                <a:avLst/>
                <a:gdLst>
                  <a:gd name="connsiteX0" fmla="*/ 237708 w 475416"/>
                  <a:gd name="connsiteY0" fmla="*/ 86035 h 544393"/>
                  <a:gd name="connsiteX1" fmla="*/ 0 w 475416"/>
                  <a:gd name="connsiteY1" fmla="*/ 0 h 544393"/>
                  <a:gd name="connsiteX2" fmla="*/ 0 w 475416"/>
                  <a:gd name="connsiteY2" fmla="*/ 458358 h 544393"/>
                  <a:gd name="connsiteX3" fmla="*/ 234371 w 475416"/>
                  <a:gd name="connsiteY3" fmla="*/ 544393 h 544393"/>
                  <a:gd name="connsiteX4" fmla="*/ 237708 w 475416"/>
                  <a:gd name="connsiteY4" fmla="*/ 544393 h 544393"/>
                  <a:gd name="connsiteX5" fmla="*/ 475417 w 475416"/>
                  <a:gd name="connsiteY5" fmla="*/ 458358 h 544393"/>
                  <a:gd name="connsiteX6" fmla="*/ 475417 w 475416"/>
                  <a:gd name="connsiteY6" fmla="*/ 0 h 544393"/>
                  <a:gd name="connsiteX7" fmla="*/ 237708 w 475416"/>
                  <a:gd name="connsiteY7" fmla="*/ 86035 h 54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16" h="544393">
                    <a:moveTo>
                      <a:pt x="237708" y="86035"/>
                    </a:moveTo>
                    <a:cubicBezTo>
                      <a:pt x="106431" y="86035"/>
                      <a:pt x="0" y="48951"/>
                      <a:pt x="0" y="0"/>
                    </a:cubicBezTo>
                    <a:lnTo>
                      <a:pt x="0" y="458358"/>
                    </a:lnTo>
                    <a:cubicBezTo>
                      <a:pt x="0" y="505455"/>
                      <a:pt x="104577" y="543651"/>
                      <a:pt x="234371" y="544393"/>
                    </a:cubicBezTo>
                    <a:lnTo>
                      <a:pt x="237708" y="544393"/>
                    </a:lnTo>
                    <a:cubicBezTo>
                      <a:pt x="368986" y="544393"/>
                      <a:pt x="475417" y="507309"/>
                      <a:pt x="475417" y="458358"/>
                    </a:cubicBezTo>
                    <a:lnTo>
                      <a:pt x="475417" y="0"/>
                    </a:lnTo>
                    <a:cubicBezTo>
                      <a:pt x="475417" y="47838"/>
                      <a:pt x="368986" y="86035"/>
                      <a:pt x="237708" y="86035"/>
                    </a:cubicBezTo>
                    <a:close/>
                  </a:path>
                </a:pathLst>
              </a:custGeom>
              <a:gradFill>
                <a:gsLst>
                  <a:gs pos="1250">
                    <a:srgbClr val="005FA8">
                      <a:lumMod val="95000"/>
                    </a:srgbClr>
                  </a:gs>
                  <a:gs pos="50428">
                    <a:srgbClr val="0077D2"/>
                  </a:gs>
                  <a:gs pos="100000">
                    <a:schemeClr val="accent1">
                      <a:lumMod val="62000"/>
                    </a:schemeClr>
                  </a:gs>
                </a:gsLst>
                <a:lin ang="0" scaled="0"/>
              </a:gradFill>
              <a:ln w="37042"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C1AE890-875D-4F0F-A73E-27C4A1A5BF8B}"/>
                  </a:ext>
                  <a:ext uri="{C183D7F6-B498-43B3-948B-1728B52AA6E4}">
                    <adec:decorative xmlns:adec="http://schemas.microsoft.com/office/drawing/2017/decorative" val="1"/>
                  </a:ext>
                </a:extLst>
              </p:cNvPr>
              <p:cNvSpPr/>
              <p:nvPr/>
            </p:nvSpPr>
            <p:spPr>
              <a:xfrm>
                <a:off x="8214681" y="2247669"/>
                <a:ext cx="475416" cy="172069"/>
              </a:xfrm>
              <a:custGeom>
                <a:avLst/>
                <a:gdLst>
                  <a:gd name="connsiteX0" fmla="*/ 475417 w 475416"/>
                  <a:gd name="connsiteY0" fmla="*/ 86035 h 172069"/>
                  <a:gd name="connsiteX1" fmla="*/ 237708 w 475416"/>
                  <a:gd name="connsiteY1" fmla="*/ 172070 h 172069"/>
                  <a:gd name="connsiteX2" fmla="*/ 0 w 475416"/>
                  <a:gd name="connsiteY2" fmla="*/ 86035 h 172069"/>
                  <a:gd name="connsiteX3" fmla="*/ 237708 w 475416"/>
                  <a:gd name="connsiteY3" fmla="*/ 0 h 172069"/>
                  <a:gd name="connsiteX4" fmla="*/ 475417 w 475416"/>
                  <a:gd name="connsiteY4" fmla="*/ 86035 h 17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16" h="172069">
                    <a:moveTo>
                      <a:pt x="475417" y="86035"/>
                    </a:moveTo>
                    <a:cubicBezTo>
                      <a:pt x="475417" y="133873"/>
                      <a:pt x="368986" y="172070"/>
                      <a:pt x="237708" y="172070"/>
                    </a:cubicBezTo>
                    <a:cubicBezTo>
                      <a:pt x="106431" y="172070"/>
                      <a:pt x="0" y="134986"/>
                      <a:pt x="0" y="86035"/>
                    </a:cubicBezTo>
                    <a:cubicBezTo>
                      <a:pt x="0" y="37084"/>
                      <a:pt x="106431" y="0"/>
                      <a:pt x="237708" y="0"/>
                    </a:cubicBezTo>
                    <a:cubicBezTo>
                      <a:pt x="368986" y="0"/>
                      <a:pt x="475417" y="37084"/>
                      <a:pt x="475417" y="86035"/>
                    </a:cubicBezTo>
                  </a:path>
                </a:pathLst>
              </a:custGeom>
              <a:solidFill>
                <a:srgbClr val="E8E8E8"/>
              </a:solidFill>
              <a:ln w="370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2B7C824-8C0F-4C21-A6D4-06B9F8A2B65D}"/>
                  </a:ext>
                  <a:ext uri="{C183D7F6-B498-43B3-948B-1728B52AA6E4}">
                    <adec:decorative xmlns:adec="http://schemas.microsoft.com/office/drawing/2017/decorative" val="1"/>
                  </a:ext>
                </a:extLst>
              </p:cNvPr>
              <p:cNvSpPr/>
              <p:nvPr/>
            </p:nvSpPr>
            <p:spPr>
              <a:xfrm>
                <a:off x="8269936" y="2272144"/>
                <a:ext cx="364906" cy="109397"/>
              </a:xfrm>
              <a:custGeom>
                <a:avLst/>
                <a:gdLst>
                  <a:gd name="connsiteX0" fmla="*/ 364907 w 364906"/>
                  <a:gd name="connsiteY0" fmla="*/ 54513 h 109397"/>
                  <a:gd name="connsiteX1" fmla="*/ 182453 w 364906"/>
                  <a:gd name="connsiteY1" fmla="*/ 109398 h 109397"/>
                  <a:gd name="connsiteX2" fmla="*/ 0 w 364906"/>
                  <a:gd name="connsiteY2" fmla="*/ 54513 h 109397"/>
                  <a:gd name="connsiteX3" fmla="*/ 182453 w 364906"/>
                  <a:gd name="connsiteY3" fmla="*/ 0 h 109397"/>
                  <a:gd name="connsiteX4" fmla="*/ 364907 w 364906"/>
                  <a:gd name="connsiteY4" fmla="*/ 54513 h 10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06" h="109397">
                    <a:moveTo>
                      <a:pt x="364907" y="54513"/>
                    </a:moveTo>
                    <a:cubicBezTo>
                      <a:pt x="364907" y="84922"/>
                      <a:pt x="282951" y="109398"/>
                      <a:pt x="182453" y="109398"/>
                    </a:cubicBezTo>
                    <a:cubicBezTo>
                      <a:pt x="81956" y="109398"/>
                      <a:pt x="0" y="84922"/>
                      <a:pt x="0" y="54513"/>
                    </a:cubicBezTo>
                    <a:cubicBezTo>
                      <a:pt x="0" y="24105"/>
                      <a:pt x="81956" y="0"/>
                      <a:pt x="182453" y="0"/>
                    </a:cubicBezTo>
                    <a:cubicBezTo>
                      <a:pt x="282951" y="0"/>
                      <a:pt x="364907" y="24475"/>
                      <a:pt x="364907" y="54513"/>
                    </a:cubicBezTo>
                  </a:path>
                </a:pathLst>
              </a:custGeom>
              <a:solidFill>
                <a:srgbClr val="50E6FF"/>
              </a:solidFill>
              <a:ln w="3704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BCE9A0D-0760-405F-82CB-6FB2EA39A174}"/>
                  </a:ext>
                  <a:ext uri="{C183D7F6-B498-43B3-948B-1728B52AA6E4}">
                    <adec:decorative xmlns:adec="http://schemas.microsoft.com/office/drawing/2017/decorative" val="1"/>
                  </a:ext>
                </a:extLst>
              </p:cNvPr>
              <p:cNvSpPr/>
              <p:nvPr/>
            </p:nvSpPr>
            <p:spPr>
              <a:xfrm>
                <a:off x="8308133" y="2340166"/>
                <a:ext cx="288513" cy="41633"/>
              </a:xfrm>
              <a:custGeom>
                <a:avLst/>
                <a:gdLst>
                  <a:gd name="connsiteX0" fmla="*/ 144257 w 288513"/>
                  <a:gd name="connsiteY0" fmla="*/ 213 h 41633"/>
                  <a:gd name="connsiteX1" fmla="*/ 0 w 288513"/>
                  <a:gd name="connsiteY1" fmla="*/ 21351 h 41633"/>
                  <a:gd name="connsiteX2" fmla="*/ 144257 w 288513"/>
                  <a:gd name="connsiteY2" fmla="*/ 41376 h 41633"/>
                  <a:gd name="connsiteX3" fmla="*/ 288514 w 288513"/>
                  <a:gd name="connsiteY3" fmla="*/ 19868 h 41633"/>
                  <a:gd name="connsiteX4" fmla="*/ 144257 w 288513"/>
                  <a:gd name="connsiteY4" fmla="*/ 213 h 4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513" h="41633">
                    <a:moveTo>
                      <a:pt x="144257" y="213"/>
                    </a:moveTo>
                    <a:cubicBezTo>
                      <a:pt x="95317" y="-1037"/>
                      <a:pt x="46524" y="6113"/>
                      <a:pt x="0" y="21351"/>
                    </a:cubicBezTo>
                    <a:cubicBezTo>
                      <a:pt x="46569" y="36306"/>
                      <a:pt x="95376" y="43081"/>
                      <a:pt x="144257" y="41376"/>
                    </a:cubicBezTo>
                    <a:cubicBezTo>
                      <a:pt x="193237" y="42811"/>
                      <a:pt x="242081" y="35528"/>
                      <a:pt x="288514" y="19868"/>
                    </a:cubicBezTo>
                    <a:cubicBezTo>
                      <a:pt x="241858" y="5334"/>
                      <a:pt x="193100" y="-1309"/>
                      <a:pt x="144257" y="213"/>
                    </a:cubicBezTo>
                    <a:close/>
                  </a:path>
                </a:pathLst>
              </a:custGeom>
              <a:solidFill>
                <a:srgbClr val="198AB3"/>
              </a:solidFill>
              <a:ln w="37042"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F3F8D9FD-326B-42B4-83BD-BA68D31FA677}"/>
                </a:ext>
                <a:ext uri="{C183D7F6-B498-43B3-948B-1728B52AA6E4}">
                  <adec:decorative xmlns:adec="http://schemas.microsoft.com/office/drawing/2017/decorative" val="1"/>
                </a:ext>
              </a:extLst>
            </p:cNvPr>
            <p:cNvSpPr txBox="1"/>
            <p:nvPr/>
          </p:nvSpPr>
          <p:spPr>
            <a:xfrm>
              <a:off x="7865709" y="3223407"/>
              <a:ext cx="618724" cy="2585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OLTP</a:t>
              </a:r>
            </a:p>
          </p:txBody>
        </p:sp>
      </p:grpSp>
      <p:sp>
        <p:nvSpPr>
          <p:cNvPr id="25" name="Content Placeholder 24">
            <a:extLst>
              <a:ext uri="{FF2B5EF4-FFF2-40B4-BE49-F238E27FC236}">
                <a16:creationId xmlns:a16="http://schemas.microsoft.com/office/drawing/2014/main" id="{B9A137AE-E6BD-4210-B5B4-ADE2756EC9D2}"/>
              </a:ext>
            </a:extLst>
          </p:cNvPr>
          <p:cNvSpPr>
            <a:spLocks noGrp="1"/>
          </p:cNvSpPr>
          <p:nvPr>
            <p:ph sz="quarter" idx="16"/>
          </p:nvPr>
        </p:nvSpPr>
        <p:spPr>
          <a:xfrm>
            <a:off x="7631715" y="5135924"/>
            <a:ext cx="1331913" cy="4308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Optimized for OLTP websites </a:t>
            </a:r>
          </a:p>
        </p:txBody>
      </p:sp>
      <p:grpSp>
        <p:nvGrpSpPr>
          <p:cNvPr id="19" name="Group 18">
            <a:extLst>
              <a:ext uri="{FF2B5EF4-FFF2-40B4-BE49-F238E27FC236}">
                <a16:creationId xmlns:a16="http://schemas.microsoft.com/office/drawing/2014/main" id="{8D9962F1-6370-448A-9462-A666480A9837}"/>
              </a:ext>
              <a:ext uri="{C183D7F6-B498-43B3-948B-1728B52AA6E4}">
                <adec:decorative xmlns:adec="http://schemas.microsoft.com/office/drawing/2017/decorative" val="1"/>
              </a:ext>
            </a:extLst>
          </p:cNvPr>
          <p:cNvGrpSpPr/>
          <p:nvPr/>
        </p:nvGrpSpPr>
        <p:grpSpPr>
          <a:xfrm>
            <a:off x="10237007" y="4369184"/>
            <a:ext cx="535256" cy="558044"/>
            <a:chOff x="4904392" y="874870"/>
            <a:chExt cx="540296" cy="563298"/>
          </a:xfrm>
        </p:grpSpPr>
        <p:sp>
          <p:nvSpPr>
            <p:cNvPr id="20" name="Rectangle 19">
              <a:extLst>
                <a:ext uri="{FF2B5EF4-FFF2-40B4-BE49-F238E27FC236}">
                  <a16:creationId xmlns:a16="http://schemas.microsoft.com/office/drawing/2014/main" id="{93A9C0F3-E741-468B-8FDA-E443672A0435}"/>
                </a:ext>
                <a:ext uri="{C183D7F6-B498-43B3-948B-1728B52AA6E4}">
                  <adec:decorative xmlns:adec="http://schemas.microsoft.com/office/drawing/2017/decorative" val="1"/>
                </a:ext>
              </a:extLst>
            </p:cNvPr>
            <p:cNvSpPr/>
            <p:nvPr/>
          </p:nvSpPr>
          <p:spPr bwMode="auto">
            <a:xfrm>
              <a:off x="4962119" y="923488"/>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DA030E3-FEA9-46A7-B884-AC0E55A8DB06}"/>
                </a:ext>
                <a:ext uri="{C183D7F6-B498-43B3-948B-1728B52AA6E4}">
                  <adec:decorative xmlns:adec="http://schemas.microsoft.com/office/drawing/2017/decorative" val="1"/>
                </a:ext>
              </a:extLst>
            </p:cNvPr>
            <p:cNvSpPr/>
            <p:nvPr/>
          </p:nvSpPr>
          <p:spPr bwMode="auto">
            <a:xfrm>
              <a:off x="4962119" y="1047672"/>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4D8CF4B9-77D0-438B-A823-EC5899EE87C2}"/>
                </a:ext>
                <a:ext uri="{C183D7F6-B498-43B3-948B-1728B52AA6E4}">
                  <adec:decorative xmlns:adec="http://schemas.microsoft.com/office/drawing/2017/decorative" val="1"/>
                </a:ext>
              </a:extLst>
            </p:cNvPr>
            <p:cNvSpPr/>
            <p:nvPr/>
          </p:nvSpPr>
          <p:spPr bwMode="auto">
            <a:xfrm>
              <a:off x="4962119" y="1171857"/>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D452A33E-EB70-4A2D-8DEA-BF90183BDD61}"/>
                </a:ext>
                <a:ext uri="{C183D7F6-B498-43B3-948B-1728B52AA6E4}">
                  <adec:decorative xmlns:adec="http://schemas.microsoft.com/office/drawing/2017/decorative" val="1"/>
                </a:ext>
              </a:extLst>
            </p:cNvPr>
            <p:cNvSpPr/>
            <p:nvPr/>
          </p:nvSpPr>
          <p:spPr bwMode="auto">
            <a:xfrm>
              <a:off x="4962119" y="1296040"/>
              <a:ext cx="482569" cy="92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51">
              <a:extLst>
                <a:ext uri="{FF2B5EF4-FFF2-40B4-BE49-F238E27FC236}">
                  <a16:creationId xmlns:a16="http://schemas.microsoft.com/office/drawing/2014/main" id="{2BAF7793-F0FC-4A93-81FF-45601E409276}"/>
                </a:ext>
                <a:ext uri="{C183D7F6-B498-43B3-948B-1728B52AA6E4}">
                  <adec:decorative xmlns:adec="http://schemas.microsoft.com/office/drawing/2017/decorative" val="1"/>
                </a:ext>
              </a:extLst>
            </p:cNvPr>
            <p:cNvSpPr/>
            <p:nvPr/>
          </p:nvSpPr>
          <p:spPr bwMode="auto">
            <a:xfrm>
              <a:off x="4904392" y="874870"/>
              <a:ext cx="143039" cy="563298"/>
            </a:xfrm>
            <a:custGeom>
              <a:avLst/>
              <a:gdLst>
                <a:gd name="connsiteX0" fmla="*/ 186267 w 186267"/>
                <a:gd name="connsiteY0" fmla="*/ 0 h 711200"/>
                <a:gd name="connsiteX1" fmla="*/ 0 w 186267"/>
                <a:gd name="connsiteY1" fmla="*/ 0 h 711200"/>
                <a:gd name="connsiteX2" fmla="*/ 0 w 186267"/>
                <a:gd name="connsiteY2" fmla="*/ 711200 h 711200"/>
                <a:gd name="connsiteX3" fmla="*/ 160867 w 186267"/>
                <a:gd name="connsiteY3" fmla="*/ 711200 h 711200"/>
                <a:gd name="connsiteX0" fmla="*/ 186267 w 186267"/>
                <a:gd name="connsiteY0" fmla="*/ 0 h 711200"/>
                <a:gd name="connsiteX1" fmla="*/ 0 w 186267"/>
                <a:gd name="connsiteY1" fmla="*/ 0 h 711200"/>
                <a:gd name="connsiteX2" fmla="*/ 0 w 186267"/>
                <a:gd name="connsiteY2" fmla="*/ 711200 h 711200"/>
                <a:gd name="connsiteX3" fmla="*/ 160867 w 186267"/>
                <a:gd name="connsiteY3" fmla="*/ 711200 h 711200"/>
                <a:gd name="connsiteX0" fmla="*/ 166302 w 166302"/>
                <a:gd name="connsiteY0" fmla="*/ 0 h 711200"/>
                <a:gd name="connsiteX1" fmla="*/ 0 w 166302"/>
                <a:gd name="connsiteY1" fmla="*/ 0 h 711200"/>
                <a:gd name="connsiteX2" fmla="*/ 0 w 166302"/>
                <a:gd name="connsiteY2" fmla="*/ 711200 h 711200"/>
                <a:gd name="connsiteX3" fmla="*/ 160867 w 166302"/>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166302" h="711200">
                  <a:moveTo>
                    <a:pt x="166302" y="0"/>
                  </a:moveTo>
                  <a:lnTo>
                    <a:pt x="0" y="0"/>
                  </a:lnTo>
                  <a:lnTo>
                    <a:pt x="0" y="711200"/>
                  </a:lnTo>
                  <a:lnTo>
                    <a:pt x="160867" y="711200"/>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0" name="Content Placeholder 29">
            <a:extLst>
              <a:ext uri="{FF2B5EF4-FFF2-40B4-BE49-F238E27FC236}">
                <a16:creationId xmlns:a16="http://schemas.microsoft.com/office/drawing/2014/main" id="{B16EB9D0-3280-420F-B81F-EEC5518B625E}"/>
              </a:ext>
            </a:extLst>
          </p:cNvPr>
          <p:cNvSpPr>
            <a:spLocks noGrp="1"/>
          </p:cNvSpPr>
          <p:nvPr>
            <p:ph sz="quarter" idx="17"/>
          </p:nvPr>
        </p:nvSpPr>
        <p:spPr>
          <a:xfrm>
            <a:off x="9847701" y="5135924"/>
            <a:ext cx="1303605" cy="4308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 key part of the LAMP stack </a:t>
            </a:r>
          </a:p>
        </p:txBody>
      </p:sp>
      <p:grpSp>
        <p:nvGrpSpPr>
          <p:cNvPr id="31" name="Group 10">
            <a:extLst>
              <a:ext uri="{FF2B5EF4-FFF2-40B4-BE49-F238E27FC236}">
                <a16:creationId xmlns:a16="http://schemas.microsoft.com/office/drawing/2014/main" id="{2374DC52-6C08-B741-849D-BBED8AC0C1EA}"/>
              </a:ext>
              <a:ext uri="{C183D7F6-B498-43B3-948B-1728B52AA6E4}">
                <adec:decorative xmlns:adec="http://schemas.microsoft.com/office/drawing/2017/decorative" val="1"/>
              </a:ext>
            </a:extLst>
          </p:cNvPr>
          <p:cNvGrpSpPr>
            <a:grpSpLocks noChangeAspect="1"/>
          </p:cNvGrpSpPr>
          <p:nvPr/>
        </p:nvGrpSpPr>
        <p:grpSpPr bwMode="auto">
          <a:xfrm>
            <a:off x="3638980" y="4441624"/>
            <a:ext cx="473842" cy="541535"/>
            <a:chOff x="1033" y="999"/>
            <a:chExt cx="273" cy="312"/>
          </a:xfrm>
        </p:grpSpPr>
        <p:sp>
          <p:nvSpPr>
            <p:cNvPr id="32" name="Rectangle 11">
              <a:extLst>
                <a:ext uri="{FF2B5EF4-FFF2-40B4-BE49-F238E27FC236}">
                  <a16:creationId xmlns:a16="http://schemas.microsoft.com/office/drawing/2014/main" id="{2C867497-417B-F946-8D52-5732616EBD4A}"/>
                </a:ext>
                <a:ext uri="{C183D7F6-B498-43B3-948B-1728B52AA6E4}">
                  <adec:decorative xmlns:adec="http://schemas.microsoft.com/office/drawing/2017/decorative" val="1"/>
                </a:ext>
              </a:extLst>
            </p:cNvPr>
            <p:cNvSpPr>
              <a:spLocks noChangeArrowheads="1"/>
            </p:cNvSpPr>
            <p:nvPr/>
          </p:nvSpPr>
          <p:spPr bwMode="auto">
            <a:xfrm>
              <a:off x="1277" y="1243"/>
              <a:ext cx="2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2">
              <a:extLst>
                <a:ext uri="{FF2B5EF4-FFF2-40B4-BE49-F238E27FC236}">
                  <a16:creationId xmlns:a16="http://schemas.microsoft.com/office/drawing/2014/main" id="{6E92097F-9104-864E-9F64-02D432DA81A4}"/>
                </a:ext>
                <a:ext uri="{C183D7F6-B498-43B3-948B-1728B52AA6E4}">
                  <adec:decorative xmlns:adec="http://schemas.microsoft.com/office/drawing/2017/decorative" val="1"/>
                </a:ext>
              </a:extLst>
            </p:cNvPr>
            <p:cNvSpPr>
              <a:spLocks noChangeArrowheads="1"/>
            </p:cNvSpPr>
            <p:nvPr/>
          </p:nvSpPr>
          <p:spPr bwMode="auto">
            <a:xfrm>
              <a:off x="1228" y="1194"/>
              <a:ext cx="29" cy="1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3">
              <a:extLst>
                <a:ext uri="{FF2B5EF4-FFF2-40B4-BE49-F238E27FC236}">
                  <a16:creationId xmlns:a16="http://schemas.microsoft.com/office/drawing/2014/main" id="{FBB69487-7D45-374E-B47F-49E4124BD80D}"/>
                </a:ext>
                <a:ext uri="{C183D7F6-B498-43B3-948B-1728B52AA6E4}">
                  <adec:decorative xmlns:adec="http://schemas.microsoft.com/office/drawing/2017/decorative" val="1"/>
                </a:ext>
              </a:extLst>
            </p:cNvPr>
            <p:cNvSpPr>
              <a:spLocks noChangeArrowheads="1"/>
            </p:cNvSpPr>
            <p:nvPr/>
          </p:nvSpPr>
          <p:spPr bwMode="auto">
            <a:xfrm>
              <a:off x="1179" y="1145"/>
              <a:ext cx="30"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14">
              <a:extLst>
                <a:ext uri="{FF2B5EF4-FFF2-40B4-BE49-F238E27FC236}">
                  <a16:creationId xmlns:a16="http://schemas.microsoft.com/office/drawing/2014/main" id="{DE455F78-EC5E-3F40-AA1F-F6A5B32EA6DE}"/>
                </a:ext>
                <a:ext uri="{C183D7F6-B498-43B3-948B-1728B52AA6E4}">
                  <adec:decorative xmlns:adec="http://schemas.microsoft.com/office/drawing/2017/decorative" val="1"/>
                </a:ext>
              </a:extLst>
            </p:cNvPr>
            <p:cNvSpPr>
              <a:spLocks noChangeArrowheads="1"/>
            </p:cNvSpPr>
            <p:nvPr/>
          </p:nvSpPr>
          <p:spPr bwMode="auto">
            <a:xfrm>
              <a:off x="1131" y="1097"/>
              <a:ext cx="29" cy="2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15">
              <a:extLst>
                <a:ext uri="{FF2B5EF4-FFF2-40B4-BE49-F238E27FC236}">
                  <a16:creationId xmlns:a16="http://schemas.microsoft.com/office/drawing/2014/main" id="{D80770D1-8891-AA40-8278-588A03C8315A}"/>
                </a:ext>
                <a:ext uri="{C183D7F6-B498-43B3-948B-1728B52AA6E4}">
                  <adec:decorative xmlns:adec="http://schemas.microsoft.com/office/drawing/2017/decorative" val="1"/>
                </a:ext>
              </a:extLst>
            </p:cNvPr>
            <p:cNvSpPr>
              <a:spLocks noChangeArrowheads="1"/>
            </p:cNvSpPr>
            <p:nvPr/>
          </p:nvSpPr>
          <p:spPr bwMode="auto">
            <a:xfrm>
              <a:off x="1082" y="1048"/>
              <a:ext cx="29"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16">
              <a:extLst>
                <a:ext uri="{FF2B5EF4-FFF2-40B4-BE49-F238E27FC236}">
                  <a16:creationId xmlns:a16="http://schemas.microsoft.com/office/drawing/2014/main" id="{889371F8-5723-DA4C-BCA5-882653DCFA99}"/>
                </a:ext>
                <a:ext uri="{C183D7F6-B498-43B3-948B-1728B52AA6E4}">
                  <adec:decorative xmlns:adec="http://schemas.microsoft.com/office/drawing/2017/decorative" val="1"/>
                </a:ext>
              </a:extLst>
            </p:cNvPr>
            <p:cNvSpPr>
              <a:spLocks noChangeArrowheads="1"/>
            </p:cNvSpPr>
            <p:nvPr/>
          </p:nvSpPr>
          <p:spPr bwMode="auto">
            <a:xfrm>
              <a:off x="103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17">
              <a:extLst>
                <a:ext uri="{FF2B5EF4-FFF2-40B4-BE49-F238E27FC236}">
                  <a16:creationId xmlns:a16="http://schemas.microsoft.com/office/drawing/2014/main" id="{A151F232-2091-A443-B499-DD289A774195}"/>
                </a:ext>
                <a:ext uri="{C183D7F6-B498-43B3-948B-1728B52AA6E4}">
                  <adec:decorative xmlns:adec="http://schemas.microsoft.com/office/drawing/2017/decorative" val="1"/>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oup 12">
            <a:extLst>
              <a:ext uri="{FF2B5EF4-FFF2-40B4-BE49-F238E27FC236}">
                <a16:creationId xmlns:a16="http://schemas.microsoft.com/office/drawing/2014/main" id="{7F12990C-DF41-184D-B2CB-FE671772D179}"/>
              </a:ext>
              <a:ext uri="{C183D7F6-B498-43B3-948B-1728B52AA6E4}">
                <adec:decorative xmlns:adec="http://schemas.microsoft.com/office/drawing/2017/decorative" val="1"/>
              </a:ext>
            </a:extLst>
          </p:cNvPr>
          <p:cNvGrpSpPr>
            <a:grpSpLocks noChangeAspect="1"/>
          </p:cNvGrpSpPr>
          <p:nvPr/>
        </p:nvGrpSpPr>
        <p:grpSpPr bwMode="auto">
          <a:xfrm>
            <a:off x="1395666" y="4371469"/>
            <a:ext cx="653371" cy="653371"/>
            <a:chOff x="1614" y="999"/>
            <a:chExt cx="312" cy="312"/>
          </a:xfrm>
        </p:grpSpPr>
        <p:sp>
          <p:nvSpPr>
            <p:cNvPr id="41" name="Oval 13">
              <a:extLst>
                <a:ext uri="{FF2B5EF4-FFF2-40B4-BE49-F238E27FC236}">
                  <a16:creationId xmlns:a16="http://schemas.microsoft.com/office/drawing/2014/main" id="{C41BE57E-3FF7-3447-BC26-50395AD95618}"/>
                </a:ext>
                <a:ext uri="{C183D7F6-B498-43B3-948B-1728B52AA6E4}">
                  <adec:decorative xmlns:adec="http://schemas.microsoft.com/office/drawing/2017/decorative" val="1"/>
                </a:ext>
              </a:extLst>
            </p:cNvPr>
            <p:cNvSpPr>
              <a:spLocks noChangeArrowheads="1"/>
            </p:cNvSpPr>
            <p:nvPr/>
          </p:nvSpPr>
          <p:spPr bwMode="auto">
            <a:xfrm>
              <a:off x="1809" y="1077"/>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14">
              <a:extLst>
                <a:ext uri="{FF2B5EF4-FFF2-40B4-BE49-F238E27FC236}">
                  <a16:creationId xmlns:a16="http://schemas.microsoft.com/office/drawing/2014/main" id="{9DB6DAB3-859A-D347-8260-52817F8609A8}"/>
                </a:ext>
                <a:ext uri="{C183D7F6-B498-43B3-948B-1728B52AA6E4}">
                  <adec:decorative xmlns:adec="http://schemas.microsoft.com/office/drawing/2017/decorative" val="1"/>
                </a:ext>
              </a:extLst>
            </p:cNvPr>
            <p:cNvSpPr>
              <a:spLocks noChangeArrowheads="1"/>
            </p:cNvSpPr>
            <p:nvPr/>
          </p:nvSpPr>
          <p:spPr bwMode="auto">
            <a:xfrm>
              <a:off x="1809" y="1194"/>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15">
              <a:extLst>
                <a:ext uri="{FF2B5EF4-FFF2-40B4-BE49-F238E27FC236}">
                  <a16:creationId xmlns:a16="http://schemas.microsoft.com/office/drawing/2014/main" id="{C43B23C9-8259-C346-A556-08B81B2BAFBC}"/>
                </a:ext>
                <a:ext uri="{C183D7F6-B498-43B3-948B-1728B52AA6E4}">
                  <adec:decorative xmlns:adec="http://schemas.microsoft.com/office/drawing/2017/decorative" val="1"/>
                </a:ext>
              </a:extLst>
            </p:cNvPr>
            <p:cNvSpPr>
              <a:spLocks noChangeArrowheads="1"/>
            </p:cNvSpPr>
            <p:nvPr/>
          </p:nvSpPr>
          <p:spPr bwMode="auto">
            <a:xfrm>
              <a:off x="1692" y="1077"/>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16">
              <a:extLst>
                <a:ext uri="{FF2B5EF4-FFF2-40B4-BE49-F238E27FC236}">
                  <a16:creationId xmlns:a16="http://schemas.microsoft.com/office/drawing/2014/main" id="{1062DD2A-197A-D847-8CB0-7F176DC59C93}"/>
                </a:ext>
                <a:ext uri="{C183D7F6-B498-43B3-948B-1728B52AA6E4}">
                  <adec:decorative xmlns:adec="http://schemas.microsoft.com/office/drawing/2017/decorative" val="1"/>
                </a:ext>
              </a:extLst>
            </p:cNvPr>
            <p:cNvSpPr>
              <a:spLocks noChangeArrowheads="1"/>
            </p:cNvSpPr>
            <p:nvPr/>
          </p:nvSpPr>
          <p:spPr bwMode="auto">
            <a:xfrm>
              <a:off x="1692" y="1194"/>
              <a:ext cx="39"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17">
              <a:extLst>
                <a:ext uri="{FF2B5EF4-FFF2-40B4-BE49-F238E27FC236}">
                  <a16:creationId xmlns:a16="http://schemas.microsoft.com/office/drawing/2014/main" id="{236DFA28-EEA5-8E41-BD37-43AE8624E4BD}"/>
                </a:ext>
                <a:ext uri="{C183D7F6-B498-43B3-948B-1728B52AA6E4}">
                  <adec:decorative xmlns:adec="http://schemas.microsoft.com/office/drawing/2017/decorative" val="1"/>
                </a:ext>
              </a:extLst>
            </p:cNvPr>
            <p:cNvSpPr>
              <a:spLocks noChangeArrowheads="1"/>
            </p:cNvSpPr>
            <p:nvPr/>
          </p:nvSpPr>
          <p:spPr bwMode="auto">
            <a:xfrm>
              <a:off x="1741" y="1048"/>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18">
              <a:extLst>
                <a:ext uri="{FF2B5EF4-FFF2-40B4-BE49-F238E27FC236}">
                  <a16:creationId xmlns:a16="http://schemas.microsoft.com/office/drawing/2014/main" id="{FD3E7152-5CC0-B643-8253-5AA6C41002D5}"/>
                </a:ext>
                <a:ext uri="{C183D7F6-B498-43B3-948B-1728B52AA6E4}">
                  <adec:decorative xmlns:adec="http://schemas.microsoft.com/office/drawing/2017/decorative" val="1"/>
                </a:ext>
              </a:extLst>
            </p:cNvPr>
            <p:cNvSpPr>
              <a:spLocks noChangeArrowheads="1"/>
            </p:cNvSpPr>
            <p:nvPr/>
          </p:nvSpPr>
          <p:spPr bwMode="auto">
            <a:xfrm>
              <a:off x="1741" y="120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19">
              <a:extLst>
                <a:ext uri="{FF2B5EF4-FFF2-40B4-BE49-F238E27FC236}">
                  <a16:creationId xmlns:a16="http://schemas.microsoft.com/office/drawing/2014/main" id="{EF0DED6B-F021-8C4F-8426-27A1E04CCD80}"/>
                </a:ext>
                <a:ext uri="{C183D7F6-B498-43B3-948B-1728B52AA6E4}">
                  <adec:decorative xmlns:adec="http://schemas.microsoft.com/office/drawing/2017/decorative" val="1"/>
                </a:ext>
              </a:extLst>
            </p:cNvPr>
            <p:cNvSpPr>
              <a:spLocks noChangeArrowheads="1"/>
            </p:cNvSpPr>
            <p:nvPr/>
          </p:nvSpPr>
          <p:spPr bwMode="auto">
            <a:xfrm>
              <a:off x="1755" y="999"/>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0">
              <a:extLst>
                <a:ext uri="{FF2B5EF4-FFF2-40B4-BE49-F238E27FC236}">
                  <a16:creationId xmlns:a16="http://schemas.microsoft.com/office/drawing/2014/main" id="{37062522-53DD-2040-9CE6-3119AE72D9F5}"/>
                </a:ext>
                <a:ext uri="{C183D7F6-B498-43B3-948B-1728B52AA6E4}">
                  <adec:decorative xmlns:adec="http://schemas.microsoft.com/office/drawing/2017/decorative" val="1"/>
                </a:ext>
              </a:extLst>
            </p:cNvPr>
            <p:cNvSpPr>
              <a:spLocks noChangeArrowheads="1"/>
            </p:cNvSpPr>
            <p:nvPr/>
          </p:nvSpPr>
          <p:spPr bwMode="auto">
            <a:xfrm>
              <a:off x="1755" y="1282"/>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1">
              <a:extLst>
                <a:ext uri="{FF2B5EF4-FFF2-40B4-BE49-F238E27FC236}">
                  <a16:creationId xmlns:a16="http://schemas.microsoft.com/office/drawing/2014/main" id="{32BB3438-9E69-BB41-9FAA-F8DE7256CB68}"/>
                </a:ext>
                <a:ext uri="{C183D7F6-B498-43B3-948B-1728B52AA6E4}">
                  <adec:decorative xmlns:adec="http://schemas.microsoft.com/office/drawing/2017/decorative" val="1"/>
                </a:ext>
              </a:extLst>
            </p:cNvPr>
            <p:cNvSpPr>
              <a:spLocks noChangeArrowheads="1"/>
            </p:cNvSpPr>
            <p:nvPr/>
          </p:nvSpPr>
          <p:spPr bwMode="auto">
            <a:xfrm>
              <a:off x="1755" y="999"/>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2">
              <a:extLst>
                <a:ext uri="{FF2B5EF4-FFF2-40B4-BE49-F238E27FC236}">
                  <a16:creationId xmlns:a16="http://schemas.microsoft.com/office/drawing/2014/main" id="{079CDBCC-B103-0E4B-BC41-4A4DAB31490A}"/>
                </a:ext>
                <a:ext uri="{C183D7F6-B498-43B3-948B-1728B52AA6E4}">
                  <adec:decorative xmlns:adec="http://schemas.microsoft.com/office/drawing/2017/decorative" val="1"/>
                </a:ext>
              </a:extLst>
            </p:cNvPr>
            <p:cNvSpPr>
              <a:spLocks noChangeArrowheads="1"/>
            </p:cNvSpPr>
            <p:nvPr/>
          </p:nvSpPr>
          <p:spPr bwMode="auto">
            <a:xfrm>
              <a:off x="1755" y="128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3">
              <a:extLst>
                <a:ext uri="{FF2B5EF4-FFF2-40B4-BE49-F238E27FC236}">
                  <a16:creationId xmlns:a16="http://schemas.microsoft.com/office/drawing/2014/main" id="{147A9E76-9C7F-5247-AAD4-FE1479FA9142}"/>
                </a:ext>
                <a:ext uri="{C183D7F6-B498-43B3-948B-1728B52AA6E4}">
                  <adec:decorative xmlns:adec="http://schemas.microsoft.com/office/drawing/2017/decorative" val="1"/>
                </a:ext>
              </a:extLst>
            </p:cNvPr>
            <p:cNvSpPr>
              <a:spLocks noChangeArrowheads="1"/>
            </p:cNvSpPr>
            <p:nvPr/>
          </p:nvSpPr>
          <p:spPr bwMode="auto">
            <a:xfrm>
              <a:off x="1663"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4">
              <a:extLst>
                <a:ext uri="{FF2B5EF4-FFF2-40B4-BE49-F238E27FC236}">
                  <a16:creationId xmlns:a16="http://schemas.microsoft.com/office/drawing/2014/main" id="{9D149F07-835E-6B49-8281-DF164D947331}"/>
                </a:ext>
                <a:ext uri="{C183D7F6-B498-43B3-948B-1728B52AA6E4}">
                  <adec:decorative xmlns:adec="http://schemas.microsoft.com/office/drawing/2017/decorative" val="1"/>
                </a:ext>
              </a:extLst>
            </p:cNvPr>
            <p:cNvSpPr>
              <a:spLocks noChangeArrowheads="1"/>
            </p:cNvSpPr>
            <p:nvPr/>
          </p:nvSpPr>
          <p:spPr bwMode="auto">
            <a:xfrm>
              <a:off x="1819"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5">
              <a:extLst>
                <a:ext uri="{FF2B5EF4-FFF2-40B4-BE49-F238E27FC236}">
                  <a16:creationId xmlns:a16="http://schemas.microsoft.com/office/drawing/2014/main" id="{EE3917AC-B36F-674A-9B5C-1E6A38D55535}"/>
                </a:ext>
                <a:ext uri="{C183D7F6-B498-43B3-948B-1728B52AA6E4}">
                  <adec:decorative xmlns:adec="http://schemas.microsoft.com/office/drawing/2017/decorative" val="1"/>
                </a:ext>
              </a:extLst>
            </p:cNvPr>
            <p:cNvSpPr>
              <a:spLocks noChangeArrowheads="1"/>
            </p:cNvSpPr>
            <p:nvPr/>
          </p:nvSpPr>
          <p:spPr bwMode="auto">
            <a:xfrm>
              <a:off x="1614" y="114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6">
              <a:extLst>
                <a:ext uri="{FF2B5EF4-FFF2-40B4-BE49-F238E27FC236}">
                  <a16:creationId xmlns:a16="http://schemas.microsoft.com/office/drawing/2014/main" id="{618F9245-5D2F-9049-8310-3759FA923CD6}"/>
                </a:ext>
                <a:ext uri="{C183D7F6-B498-43B3-948B-1728B52AA6E4}">
                  <adec:decorative xmlns:adec="http://schemas.microsoft.com/office/drawing/2017/decorative" val="1"/>
                </a:ext>
              </a:extLst>
            </p:cNvPr>
            <p:cNvSpPr>
              <a:spLocks noChangeArrowheads="1"/>
            </p:cNvSpPr>
            <p:nvPr/>
          </p:nvSpPr>
          <p:spPr bwMode="auto">
            <a:xfrm>
              <a:off x="1897" y="114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7">
              <a:extLst>
                <a:ext uri="{FF2B5EF4-FFF2-40B4-BE49-F238E27FC236}">
                  <a16:creationId xmlns:a16="http://schemas.microsoft.com/office/drawing/2014/main" id="{F0588D8E-76C5-B642-9D4B-98CCBC87AC5A}"/>
                </a:ext>
                <a:ext uri="{C183D7F6-B498-43B3-948B-1728B52AA6E4}">
                  <adec:decorative xmlns:adec="http://schemas.microsoft.com/office/drawing/2017/decorative" val="1"/>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
              <a:extLst>
                <a:ext uri="{FF2B5EF4-FFF2-40B4-BE49-F238E27FC236}">
                  <a16:creationId xmlns:a16="http://schemas.microsoft.com/office/drawing/2014/main" id="{55C36CC1-AEBF-2E4D-BAA8-FB872595A0E9}"/>
                </a:ext>
                <a:ext uri="{C183D7F6-B498-43B3-948B-1728B52AA6E4}">
                  <adec:decorative xmlns:adec="http://schemas.microsoft.com/office/drawing/2017/decorative" val="1"/>
                </a:ext>
              </a:extLst>
            </p:cNvPr>
            <p:cNvSpPr>
              <a:spLocks noChangeArrowheads="1"/>
            </p:cNvSpPr>
            <p:nvPr/>
          </p:nvSpPr>
          <p:spPr bwMode="auto">
            <a:xfrm>
              <a:off x="1614" y="1140"/>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9">
              <a:extLst>
                <a:ext uri="{FF2B5EF4-FFF2-40B4-BE49-F238E27FC236}">
                  <a16:creationId xmlns:a16="http://schemas.microsoft.com/office/drawing/2014/main" id="{32AD12DB-6FA6-A849-9D33-3AC2D0D1B5CA}"/>
                </a:ext>
                <a:ext uri="{C183D7F6-B498-43B3-948B-1728B52AA6E4}">
                  <adec:decorative xmlns:adec="http://schemas.microsoft.com/office/drawing/2017/decorative" val="1"/>
                </a:ext>
              </a:extLst>
            </p:cNvPr>
            <p:cNvSpPr>
              <a:spLocks noChangeArrowheads="1"/>
            </p:cNvSpPr>
            <p:nvPr/>
          </p:nvSpPr>
          <p:spPr bwMode="auto">
            <a:xfrm>
              <a:off x="1897" y="1140"/>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30">
              <a:extLst>
                <a:ext uri="{FF2B5EF4-FFF2-40B4-BE49-F238E27FC236}">
                  <a16:creationId xmlns:a16="http://schemas.microsoft.com/office/drawing/2014/main" id="{2D11BA99-5754-FB42-A82B-EBAB1946E368}"/>
                </a:ext>
                <a:ext uri="{C183D7F6-B498-43B3-948B-1728B52AA6E4}">
                  <adec:decorative xmlns:adec="http://schemas.microsoft.com/office/drawing/2017/decorative" val="1"/>
                </a:ext>
              </a:extLst>
            </p:cNvPr>
            <p:cNvSpPr>
              <a:spLocks/>
            </p:cNvSpPr>
            <p:nvPr/>
          </p:nvSpPr>
          <p:spPr bwMode="auto">
            <a:xfrm>
              <a:off x="1856" y="1037"/>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31">
              <a:extLst>
                <a:ext uri="{FF2B5EF4-FFF2-40B4-BE49-F238E27FC236}">
                  <a16:creationId xmlns:a16="http://schemas.microsoft.com/office/drawing/2014/main" id="{E48CADF2-160D-3944-AE6F-A71476DBF193}"/>
                </a:ext>
                <a:ext uri="{C183D7F6-B498-43B3-948B-1728B52AA6E4}">
                  <adec:decorative xmlns:adec="http://schemas.microsoft.com/office/drawing/2017/decorative" val="1"/>
                </a:ext>
              </a:extLst>
            </p:cNvPr>
            <p:cNvSpPr>
              <a:spLocks/>
            </p:cNvSpPr>
            <p:nvPr/>
          </p:nvSpPr>
          <p:spPr bwMode="auto">
            <a:xfrm>
              <a:off x="1652" y="1241"/>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F8888CAC-41EB-6141-8F67-22DBEBEDC387}"/>
                </a:ext>
                <a:ext uri="{C183D7F6-B498-43B3-948B-1728B52AA6E4}">
                  <adec:decorative xmlns:adec="http://schemas.microsoft.com/office/drawing/2017/decorative" val="1"/>
                </a:ext>
              </a:extLst>
            </p:cNvPr>
            <p:cNvSpPr>
              <a:spLocks/>
            </p:cNvSpPr>
            <p:nvPr/>
          </p:nvSpPr>
          <p:spPr bwMode="auto">
            <a:xfrm>
              <a:off x="1652" y="1037"/>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6DC8CCC4-80E3-8D44-8E5F-7F9209E0819D}"/>
                </a:ext>
                <a:ext uri="{C183D7F6-B498-43B3-948B-1728B52AA6E4}">
                  <adec:decorative xmlns:adec="http://schemas.microsoft.com/office/drawing/2017/decorative" val="1"/>
                </a:ext>
              </a:extLst>
            </p:cNvPr>
            <p:cNvSpPr>
              <a:spLocks/>
            </p:cNvSpPr>
            <p:nvPr/>
          </p:nvSpPr>
          <p:spPr bwMode="auto">
            <a:xfrm>
              <a:off x="1856" y="1241"/>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8664869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3C9752-0889-4ED0-BF33-CACAC55AE31F}"/>
              </a:ext>
            </a:extLst>
          </p:cNvPr>
          <p:cNvSpPr>
            <a:spLocks noGrp="1"/>
          </p:cNvSpPr>
          <p:nvPr>
            <p:ph type="title"/>
          </p:nvPr>
        </p:nvSpPr>
        <p:spPr>
          <a:xfrm>
            <a:off x="588261" y="459754"/>
            <a:ext cx="3623521" cy="1477328"/>
          </a:xfrm>
        </p:spPr>
        <p:txBody>
          <a:bodyPr/>
          <a:lstStyle/>
          <a:p>
            <a:r>
              <a:rPr lang="en-US" sz="3200" dirty="0">
                <a:solidFill>
                  <a:schemeClr val="tx1"/>
                </a:solidFill>
              </a:rPr>
              <a:t>Focus on your application, not your database</a:t>
            </a:r>
          </a:p>
        </p:txBody>
      </p:sp>
      <p:sp>
        <p:nvSpPr>
          <p:cNvPr id="109" name="Rectangle 108">
            <a:extLst>
              <a:ext uri="{FF2B5EF4-FFF2-40B4-BE49-F238E27FC236}">
                <a16:creationId xmlns:a16="http://schemas.microsoft.com/office/drawing/2014/main" id="{BE4720B4-9CBF-4F00-88FC-C15C3AD348E6}"/>
              </a:ext>
            </a:extLst>
          </p:cNvPr>
          <p:cNvSpPr/>
          <p:nvPr/>
        </p:nvSpPr>
        <p:spPr>
          <a:xfrm>
            <a:off x="592864" y="2016685"/>
            <a:ext cx="3508081" cy="1107996"/>
          </a:xfrm>
          <a:prstGeom prst="rect">
            <a:avLst/>
          </a:prstGeom>
        </p:spPr>
        <p:txBody>
          <a:bodyPr vert="horz" wrap="square" lIns="0" tIns="0" rIns="0" bIns="0" rtlCol="0" anchor="t">
            <a:spAutoFit/>
          </a:bodyPr>
          <a:lstStyle/>
          <a:p>
            <a:pPr defTabSz="932742">
              <a:spcBef>
                <a:spcPct val="0"/>
              </a:spcBef>
              <a:defRPr/>
            </a:pPr>
            <a:r>
              <a:rPr kumimoji="0" lang="en-US" b="0" i="0" u="none" strike="noStrike" kern="1200" cap="none" spc="-20" normalizeH="0" baseline="0" noProof="0" dirty="0">
                <a:ln w="3175">
                  <a:noFill/>
                </a:ln>
                <a:solidFill>
                  <a:srgbClr val="0078D4"/>
                </a:solidFill>
                <a:effectLst/>
                <a:uLnTx/>
                <a:uFillTx/>
                <a:latin typeface="Segoe UI Semibold"/>
                <a:ea typeface="+mn-ea"/>
                <a:cs typeface="Segoe UI"/>
              </a:rPr>
              <a:t>Enterprise-grade managed services for </a:t>
            </a:r>
            <a:r>
              <a:rPr lang="en-US" spc="-20" dirty="0">
                <a:ln w="3175">
                  <a:noFill/>
                </a:ln>
                <a:solidFill>
                  <a:srgbClr val="0078D4"/>
                </a:solidFill>
                <a:latin typeface="Segoe UI Semibold"/>
                <a:cs typeface="Segoe UI"/>
              </a:rPr>
              <a:t>MySQL and MariaDB</a:t>
            </a:r>
            <a:r>
              <a:rPr kumimoji="0" lang="en-US" b="0" i="0" u="none" strike="noStrike" kern="1200" cap="none" spc="-20" normalizeH="0" baseline="0" noProof="0" dirty="0">
                <a:ln w="3175">
                  <a:noFill/>
                </a:ln>
                <a:solidFill>
                  <a:srgbClr val="0078D4"/>
                </a:solidFill>
                <a:effectLst/>
                <a:uLnTx/>
                <a:uFillTx/>
                <a:latin typeface="Segoe UI Semibold"/>
                <a:ea typeface="+mn-ea"/>
                <a:cs typeface="Segoe UI"/>
              </a:rPr>
              <a:t> that consistently delivers value and performance</a:t>
            </a:r>
          </a:p>
        </p:txBody>
      </p:sp>
      <p:sp>
        <p:nvSpPr>
          <p:cNvPr id="43" name="Rectangle 42">
            <a:extLst>
              <a:ext uri="{FF2B5EF4-FFF2-40B4-BE49-F238E27FC236}">
                <a16:creationId xmlns:a16="http://schemas.microsoft.com/office/drawing/2014/main" id="{5FFC7813-F06D-41D8-A716-16F25E1FF0C7}"/>
              </a:ext>
            </a:extLst>
          </p:cNvPr>
          <p:cNvSpPr/>
          <p:nvPr/>
        </p:nvSpPr>
        <p:spPr>
          <a:xfrm>
            <a:off x="5152046" y="1271991"/>
            <a:ext cx="1826946" cy="559127"/>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On-premises</a:t>
            </a:r>
            <a:endParaRPr kumimoji="0" lang="en-US" sz="14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endParaRPr>
          </a:p>
          <a:p>
            <a:pPr marL="0" marR="0" lvl="1" indent="0" algn="ctr" defTabSz="1242473"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Kozuka Gothic Pro R" pitchFamily="34" charset="-128"/>
                <a:cs typeface="Segoe UI Semibold" panose="020B0702040204020203" pitchFamily="34" charset="0"/>
              </a:rPr>
              <a:t>MySQL</a:t>
            </a:r>
          </a:p>
        </p:txBody>
      </p:sp>
      <p:sp>
        <p:nvSpPr>
          <p:cNvPr id="55" name="Rectangle 54">
            <a:extLst>
              <a:ext uri="{FF2B5EF4-FFF2-40B4-BE49-F238E27FC236}">
                <a16:creationId xmlns:a16="http://schemas.microsoft.com/office/drawing/2014/main" id="{FA2C6839-4535-4828-8A16-1398FBD1235A}"/>
              </a:ext>
            </a:extLst>
          </p:cNvPr>
          <p:cNvSpPr/>
          <p:nvPr/>
        </p:nvSpPr>
        <p:spPr>
          <a:xfrm>
            <a:off x="7408645" y="1080152"/>
            <a:ext cx="1879177" cy="946926"/>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IaaS</a:t>
            </a:r>
            <a:endParaRPr kumimoji="0" lang="en-US" sz="14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endParaRPr>
          </a:p>
          <a:p>
            <a:pPr marL="0" marR="0" lvl="1" indent="0" algn="ctr" defTabSz="1242473"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Kozuka Gothic Pro R" pitchFamily="34" charset="-128"/>
                <a:cs typeface="Segoe UI Semibold" panose="020B0702040204020203" pitchFamily="34" charset="0"/>
              </a:rPr>
              <a:t>Azure VMs with MySQL and MariaDB</a:t>
            </a:r>
          </a:p>
        </p:txBody>
      </p:sp>
      <p:sp>
        <p:nvSpPr>
          <p:cNvPr id="65" name="Rectangle 64">
            <a:extLst>
              <a:ext uri="{FF2B5EF4-FFF2-40B4-BE49-F238E27FC236}">
                <a16:creationId xmlns:a16="http://schemas.microsoft.com/office/drawing/2014/main" id="{4653DF83-D638-4619-A0EE-2DE94F30AEBE}"/>
              </a:ext>
            </a:extLst>
          </p:cNvPr>
          <p:cNvSpPr/>
          <p:nvPr/>
        </p:nvSpPr>
        <p:spPr>
          <a:xfrm>
            <a:off x="9608478" y="613880"/>
            <a:ext cx="2004245" cy="946926"/>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PaaS</a:t>
            </a:r>
            <a:r>
              <a:rPr kumimoji="0" lang="en-US" sz="14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 </a:t>
            </a:r>
          </a:p>
          <a:p>
            <a:pPr marL="0" marR="0" lvl="1" indent="0" algn="ctr" defTabSz="1242473"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Kozuka Gothic Pro R" pitchFamily="34" charset="-128"/>
                <a:cs typeface="Segoe UI Semibold" panose="020B0702040204020203" pitchFamily="34" charset="0"/>
              </a:rPr>
              <a:t>Azure Database for MySQL and MariaDB</a:t>
            </a:r>
          </a:p>
        </p:txBody>
      </p:sp>
      <p:sp>
        <p:nvSpPr>
          <p:cNvPr id="44" name="Rectangle 43">
            <a:extLst>
              <a:ext uri="{FF2B5EF4-FFF2-40B4-BE49-F238E27FC236}">
                <a16:creationId xmlns:a16="http://schemas.microsoft.com/office/drawing/2014/main" id="{E508A221-F51C-4930-9804-076EBD0B79CA}"/>
              </a:ext>
            </a:extLst>
          </p:cNvPr>
          <p:cNvSpPr/>
          <p:nvPr/>
        </p:nvSpPr>
        <p:spPr>
          <a:xfrm>
            <a:off x="5029200" y="5290201"/>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Datacenter management</a:t>
            </a:r>
          </a:p>
        </p:txBody>
      </p:sp>
      <p:sp>
        <p:nvSpPr>
          <p:cNvPr id="46" name="Rectangle 45">
            <a:extLst>
              <a:ext uri="{FF2B5EF4-FFF2-40B4-BE49-F238E27FC236}">
                <a16:creationId xmlns:a16="http://schemas.microsoft.com/office/drawing/2014/main" id="{4CE61E4C-1366-419A-9E0C-D1D7DA001470}"/>
              </a:ext>
            </a:extLst>
          </p:cNvPr>
          <p:cNvSpPr/>
          <p:nvPr/>
        </p:nvSpPr>
        <p:spPr>
          <a:xfrm>
            <a:off x="5029200" y="4803374"/>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Hardware</a:t>
            </a:r>
          </a:p>
        </p:txBody>
      </p:sp>
      <p:sp>
        <p:nvSpPr>
          <p:cNvPr id="48" name="Rectangle 47">
            <a:extLst>
              <a:ext uri="{FF2B5EF4-FFF2-40B4-BE49-F238E27FC236}">
                <a16:creationId xmlns:a16="http://schemas.microsoft.com/office/drawing/2014/main" id="{BF0E386D-9199-453F-92D6-26A1DB60EECC}"/>
              </a:ext>
            </a:extLst>
          </p:cNvPr>
          <p:cNvSpPr/>
          <p:nvPr/>
        </p:nvSpPr>
        <p:spPr>
          <a:xfrm>
            <a:off x="5029200" y="3829722"/>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O/S provision /patching</a:t>
            </a:r>
          </a:p>
        </p:txBody>
      </p:sp>
      <p:sp>
        <p:nvSpPr>
          <p:cNvPr id="49" name="Rectangle 48">
            <a:extLst>
              <a:ext uri="{FF2B5EF4-FFF2-40B4-BE49-F238E27FC236}">
                <a16:creationId xmlns:a16="http://schemas.microsoft.com/office/drawing/2014/main" id="{1FD10E17-7E06-4F01-B0B7-03D89C680536}"/>
              </a:ext>
            </a:extLst>
          </p:cNvPr>
          <p:cNvSpPr/>
          <p:nvPr/>
        </p:nvSpPr>
        <p:spPr>
          <a:xfrm>
            <a:off x="5029200" y="3342896"/>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Database provision/ Patch/Scaling</a:t>
            </a:r>
          </a:p>
        </p:txBody>
      </p:sp>
      <p:sp>
        <p:nvSpPr>
          <p:cNvPr id="50" name="Rectangle 49">
            <a:extLst>
              <a:ext uri="{FF2B5EF4-FFF2-40B4-BE49-F238E27FC236}">
                <a16:creationId xmlns:a16="http://schemas.microsoft.com/office/drawing/2014/main" id="{4BD5DBCD-85FC-4BC5-A7DC-73C24A3DE95A}"/>
              </a:ext>
            </a:extLst>
          </p:cNvPr>
          <p:cNvSpPr/>
          <p:nvPr/>
        </p:nvSpPr>
        <p:spPr>
          <a:xfrm>
            <a:off x="5029200" y="4316548"/>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Virtualization</a:t>
            </a:r>
          </a:p>
        </p:txBody>
      </p:sp>
      <p:sp>
        <p:nvSpPr>
          <p:cNvPr id="51" name="Rectangle 50">
            <a:extLst>
              <a:ext uri="{FF2B5EF4-FFF2-40B4-BE49-F238E27FC236}">
                <a16:creationId xmlns:a16="http://schemas.microsoft.com/office/drawing/2014/main" id="{AB32086B-A79D-4648-8CFE-70666E2F54B7}"/>
              </a:ext>
            </a:extLst>
          </p:cNvPr>
          <p:cNvSpPr/>
          <p:nvPr/>
        </p:nvSpPr>
        <p:spPr>
          <a:xfrm>
            <a:off x="5029200" y="2369244"/>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52" name="Rectangle 51">
            <a:extLst>
              <a:ext uri="{FF2B5EF4-FFF2-40B4-BE49-F238E27FC236}">
                <a16:creationId xmlns:a16="http://schemas.microsoft.com/office/drawing/2014/main" id="{D7E4525C-0945-4E12-83C5-FFDB84392EE8}"/>
              </a:ext>
            </a:extLst>
          </p:cNvPr>
          <p:cNvSpPr>
            <a:spLocks/>
          </p:cNvSpPr>
          <p:nvPr/>
        </p:nvSpPr>
        <p:spPr>
          <a:xfrm>
            <a:off x="5029200" y="1882418"/>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53" name="Rectangle 52">
            <a:extLst>
              <a:ext uri="{FF2B5EF4-FFF2-40B4-BE49-F238E27FC236}">
                <a16:creationId xmlns:a16="http://schemas.microsoft.com/office/drawing/2014/main" id="{7184EDF6-216B-4462-A196-F8300938388B}"/>
              </a:ext>
            </a:extLst>
          </p:cNvPr>
          <p:cNvSpPr/>
          <p:nvPr/>
        </p:nvSpPr>
        <p:spPr>
          <a:xfrm>
            <a:off x="5029200" y="2856070"/>
            <a:ext cx="2072640"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High availability /DR/Backups</a:t>
            </a:r>
          </a:p>
        </p:txBody>
      </p:sp>
      <p:sp>
        <p:nvSpPr>
          <p:cNvPr id="56" name="Rectangle 55">
            <a:extLst>
              <a:ext uri="{FF2B5EF4-FFF2-40B4-BE49-F238E27FC236}">
                <a16:creationId xmlns:a16="http://schemas.microsoft.com/office/drawing/2014/main" id="{E138CB1D-CC8E-4FDA-A2AC-0C84AF12D25D}"/>
              </a:ext>
            </a:extLst>
          </p:cNvPr>
          <p:cNvSpPr/>
          <p:nvPr/>
        </p:nvSpPr>
        <p:spPr>
          <a:xfrm>
            <a:off x="7311912" y="5290201"/>
            <a:ext cx="2072642"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Datacenter management</a:t>
            </a:r>
          </a:p>
        </p:txBody>
      </p:sp>
      <p:sp>
        <p:nvSpPr>
          <p:cNvPr id="57" name="Rectangle 56">
            <a:extLst>
              <a:ext uri="{FF2B5EF4-FFF2-40B4-BE49-F238E27FC236}">
                <a16:creationId xmlns:a16="http://schemas.microsoft.com/office/drawing/2014/main" id="{29A06C57-D755-4E2F-B02B-5398697596DC}"/>
              </a:ext>
            </a:extLst>
          </p:cNvPr>
          <p:cNvSpPr/>
          <p:nvPr/>
        </p:nvSpPr>
        <p:spPr>
          <a:xfrm>
            <a:off x="7311912" y="4803374"/>
            <a:ext cx="2072642"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Hardware</a:t>
            </a:r>
          </a:p>
        </p:txBody>
      </p:sp>
      <p:sp>
        <p:nvSpPr>
          <p:cNvPr id="58" name="Rectangle 57">
            <a:extLst>
              <a:ext uri="{FF2B5EF4-FFF2-40B4-BE49-F238E27FC236}">
                <a16:creationId xmlns:a16="http://schemas.microsoft.com/office/drawing/2014/main" id="{3CA8AF1E-9156-4AA7-9368-6E79F5A35536}"/>
              </a:ext>
            </a:extLst>
          </p:cNvPr>
          <p:cNvSpPr/>
          <p:nvPr/>
        </p:nvSpPr>
        <p:spPr>
          <a:xfrm>
            <a:off x="7311912" y="4316548"/>
            <a:ext cx="2072642"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Virtualization</a:t>
            </a:r>
          </a:p>
        </p:txBody>
      </p:sp>
      <p:sp>
        <p:nvSpPr>
          <p:cNvPr id="59" name="Rectangle 58">
            <a:extLst>
              <a:ext uri="{FF2B5EF4-FFF2-40B4-BE49-F238E27FC236}">
                <a16:creationId xmlns:a16="http://schemas.microsoft.com/office/drawing/2014/main" id="{25391D38-D6DD-42C3-BFB2-4D00CB1B55AD}"/>
              </a:ext>
            </a:extLst>
          </p:cNvPr>
          <p:cNvSpPr/>
          <p:nvPr/>
        </p:nvSpPr>
        <p:spPr>
          <a:xfrm>
            <a:off x="7311912" y="3829722"/>
            <a:ext cx="2072642"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O/S</a:t>
            </a:r>
          </a:p>
        </p:txBody>
      </p:sp>
      <p:sp>
        <p:nvSpPr>
          <p:cNvPr id="60" name="Rectangle 59">
            <a:extLst>
              <a:ext uri="{FF2B5EF4-FFF2-40B4-BE49-F238E27FC236}">
                <a16:creationId xmlns:a16="http://schemas.microsoft.com/office/drawing/2014/main" id="{F3BC3B37-5417-4BA6-AA72-B51069962CE4}"/>
              </a:ext>
            </a:extLst>
          </p:cNvPr>
          <p:cNvSpPr/>
          <p:nvPr/>
        </p:nvSpPr>
        <p:spPr>
          <a:xfrm>
            <a:off x="7311912" y="3342896"/>
            <a:ext cx="2072642"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Database provision/ Patch/Scaling</a:t>
            </a:r>
          </a:p>
        </p:txBody>
      </p:sp>
      <p:sp>
        <p:nvSpPr>
          <p:cNvPr id="61" name="Rectangle 60">
            <a:extLst>
              <a:ext uri="{FF2B5EF4-FFF2-40B4-BE49-F238E27FC236}">
                <a16:creationId xmlns:a16="http://schemas.microsoft.com/office/drawing/2014/main" id="{6E023C43-241C-4EDB-B2DE-A0BB71AB6A5C}"/>
              </a:ext>
            </a:extLst>
          </p:cNvPr>
          <p:cNvSpPr/>
          <p:nvPr/>
        </p:nvSpPr>
        <p:spPr>
          <a:xfrm>
            <a:off x="7311912" y="2369244"/>
            <a:ext cx="2072642"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62" name="Rectangle 61">
            <a:extLst>
              <a:ext uri="{FF2B5EF4-FFF2-40B4-BE49-F238E27FC236}">
                <a16:creationId xmlns:a16="http://schemas.microsoft.com/office/drawing/2014/main" id="{7A8C3A02-1FA5-4F53-98D6-C879087982F3}"/>
              </a:ext>
            </a:extLst>
          </p:cNvPr>
          <p:cNvSpPr>
            <a:spLocks/>
          </p:cNvSpPr>
          <p:nvPr/>
        </p:nvSpPr>
        <p:spPr>
          <a:xfrm>
            <a:off x="7311912" y="1882418"/>
            <a:ext cx="2072642"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Applications</a:t>
            </a:r>
          </a:p>
        </p:txBody>
      </p:sp>
      <p:sp>
        <p:nvSpPr>
          <p:cNvPr id="63" name="Rectangle 62">
            <a:extLst>
              <a:ext uri="{FF2B5EF4-FFF2-40B4-BE49-F238E27FC236}">
                <a16:creationId xmlns:a16="http://schemas.microsoft.com/office/drawing/2014/main" id="{8E173B5F-17C8-4FE9-916A-48EA47322892}"/>
              </a:ext>
            </a:extLst>
          </p:cNvPr>
          <p:cNvSpPr/>
          <p:nvPr/>
        </p:nvSpPr>
        <p:spPr>
          <a:xfrm>
            <a:off x="7311912" y="2856070"/>
            <a:ext cx="2072642"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High availability /DR/Backups</a:t>
            </a:r>
          </a:p>
        </p:txBody>
      </p:sp>
      <p:sp>
        <p:nvSpPr>
          <p:cNvPr id="66" name="Rectangle 65">
            <a:extLst>
              <a:ext uri="{FF2B5EF4-FFF2-40B4-BE49-F238E27FC236}">
                <a16:creationId xmlns:a16="http://schemas.microsoft.com/office/drawing/2014/main" id="{26959B95-5507-420B-A803-ECE365F7B1CB}"/>
              </a:ext>
            </a:extLst>
          </p:cNvPr>
          <p:cNvSpPr/>
          <p:nvPr/>
        </p:nvSpPr>
        <p:spPr>
          <a:xfrm>
            <a:off x="9608480" y="2369244"/>
            <a:ext cx="2004245"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67" name="Rectangle 66">
            <a:extLst>
              <a:ext uri="{FF2B5EF4-FFF2-40B4-BE49-F238E27FC236}">
                <a16:creationId xmlns:a16="http://schemas.microsoft.com/office/drawing/2014/main" id="{768F65CC-A8E3-4B8C-8EC8-DEDB3AE057C5}"/>
              </a:ext>
            </a:extLst>
          </p:cNvPr>
          <p:cNvSpPr>
            <a:spLocks/>
          </p:cNvSpPr>
          <p:nvPr/>
        </p:nvSpPr>
        <p:spPr>
          <a:xfrm>
            <a:off x="9608480" y="1882418"/>
            <a:ext cx="2004245"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Applications</a:t>
            </a:r>
          </a:p>
        </p:txBody>
      </p:sp>
      <p:sp>
        <p:nvSpPr>
          <p:cNvPr id="68" name="Rectangle 67">
            <a:extLst>
              <a:ext uri="{FF2B5EF4-FFF2-40B4-BE49-F238E27FC236}">
                <a16:creationId xmlns:a16="http://schemas.microsoft.com/office/drawing/2014/main" id="{88656DCD-63C2-4FC9-B6E8-0B8EB9284EC3}"/>
              </a:ext>
            </a:extLst>
          </p:cNvPr>
          <p:cNvSpPr/>
          <p:nvPr/>
        </p:nvSpPr>
        <p:spPr>
          <a:xfrm>
            <a:off x="9608480" y="5290201"/>
            <a:ext cx="2004245"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Datacenter management</a:t>
            </a:r>
          </a:p>
        </p:txBody>
      </p:sp>
      <p:sp>
        <p:nvSpPr>
          <p:cNvPr id="69" name="Rectangle 68">
            <a:extLst>
              <a:ext uri="{FF2B5EF4-FFF2-40B4-BE49-F238E27FC236}">
                <a16:creationId xmlns:a16="http://schemas.microsoft.com/office/drawing/2014/main" id="{51854806-2461-458D-8D61-23BF0CEAF58E}"/>
              </a:ext>
            </a:extLst>
          </p:cNvPr>
          <p:cNvSpPr/>
          <p:nvPr/>
        </p:nvSpPr>
        <p:spPr>
          <a:xfrm>
            <a:off x="9608480" y="4803374"/>
            <a:ext cx="2004245"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Hardware</a:t>
            </a:r>
          </a:p>
        </p:txBody>
      </p:sp>
      <p:sp>
        <p:nvSpPr>
          <p:cNvPr id="70" name="Rectangle 69">
            <a:extLst>
              <a:ext uri="{FF2B5EF4-FFF2-40B4-BE49-F238E27FC236}">
                <a16:creationId xmlns:a16="http://schemas.microsoft.com/office/drawing/2014/main" id="{BEEB6ADB-4FCD-4EE5-A7FA-E0B58E372B71}"/>
              </a:ext>
            </a:extLst>
          </p:cNvPr>
          <p:cNvSpPr/>
          <p:nvPr/>
        </p:nvSpPr>
        <p:spPr>
          <a:xfrm>
            <a:off x="9608480" y="4316548"/>
            <a:ext cx="2004245"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Virtualization</a:t>
            </a:r>
          </a:p>
        </p:txBody>
      </p:sp>
      <p:sp>
        <p:nvSpPr>
          <p:cNvPr id="71" name="Rectangle 70">
            <a:extLst>
              <a:ext uri="{FF2B5EF4-FFF2-40B4-BE49-F238E27FC236}">
                <a16:creationId xmlns:a16="http://schemas.microsoft.com/office/drawing/2014/main" id="{53E2C466-40D9-4599-80D7-69F10EBD51B6}"/>
              </a:ext>
            </a:extLst>
          </p:cNvPr>
          <p:cNvSpPr/>
          <p:nvPr/>
        </p:nvSpPr>
        <p:spPr>
          <a:xfrm>
            <a:off x="9608480" y="3829722"/>
            <a:ext cx="2004245"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O/S</a:t>
            </a:r>
          </a:p>
        </p:txBody>
      </p:sp>
      <p:sp>
        <p:nvSpPr>
          <p:cNvPr id="72" name="Rectangle 71">
            <a:extLst>
              <a:ext uri="{FF2B5EF4-FFF2-40B4-BE49-F238E27FC236}">
                <a16:creationId xmlns:a16="http://schemas.microsoft.com/office/drawing/2014/main" id="{925BB7BF-9A80-413A-B19A-2CCC779E1176}"/>
              </a:ext>
            </a:extLst>
          </p:cNvPr>
          <p:cNvSpPr/>
          <p:nvPr/>
        </p:nvSpPr>
        <p:spPr>
          <a:xfrm>
            <a:off x="9608480" y="3342896"/>
            <a:ext cx="2004245"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Database provision/ Patch/Scaling</a:t>
            </a:r>
          </a:p>
        </p:txBody>
      </p:sp>
      <p:sp>
        <p:nvSpPr>
          <p:cNvPr id="73" name="Rectangle 72">
            <a:extLst>
              <a:ext uri="{FF2B5EF4-FFF2-40B4-BE49-F238E27FC236}">
                <a16:creationId xmlns:a16="http://schemas.microsoft.com/office/drawing/2014/main" id="{ABC73BB1-055F-408F-8578-746C16A89E41}"/>
              </a:ext>
            </a:extLst>
          </p:cNvPr>
          <p:cNvSpPr/>
          <p:nvPr/>
        </p:nvSpPr>
        <p:spPr>
          <a:xfrm>
            <a:off x="9608480" y="2856070"/>
            <a:ext cx="2004245"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High availability/ DR/Backups</a:t>
            </a:r>
          </a:p>
        </p:txBody>
      </p:sp>
      <p:sp>
        <p:nvSpPr>
          <p:cNvPr id="75" name="Rectangle 74">
            <a:extLst>
              <a:ext uri="{FF2B5EF4-FFF2-40B4-BE49-F238E27FC236}">
                <a16:creationId xmlns:a16="http://schemas.microsoft.com/office/drawing/2014/main" id="{9E12EDA3-6A2E-4ED0-9EBC-D5F4CA3454CD}"/>
              </a:ext>
            </a:extLst>
          </p:cNvPr>
          <p:cNvSpPr>
            <a:spLocks/>
          </p:cNvSpPr>
          <p:nvPr/>
        </p:nvSpPr>
        <p:spPr>
          <a:xfrm>
            <a:off x="9608480" y="1395592"/>
            <a:ext cx="2004245" cy="443967"/>
          </a:xfrm>
          <a:prstGeom prst="rect">
            <a:avLst/>
          </a:prstGeom>
          <a:solidFill>
            <a:schemeClr val="tx2"/>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Intelligent performance/security</a:t>
            </a:r>
          </a:p>
        </p:txBody>
      </p:sp>
      <p:grpSp>
        <p:nvGrpSpPr>
          <p:cNvPr id="2" name="Group 1" descr="Key to table">
            <a:extLst>
              <a:ext uri="{FF2B5EF4-FFF2-40B4-BE49-F238E27FC236}">
                <a16:creationId xmlns:a16="http://schemas.microsoft.com/office/drawing/2014/main" id="{3D2137B9-3A72-416B-B687-BABDE1C7A267}"/>
              </a:ext>
            </a:extLst>
          </p:cNvPr>
          <p:cNvGrpSpPr/>
          <p:nvPr/>
        </p:nvGrpSpPr>
        <p:grpSpPr>
          <a:xfrm>
            <a:off x="5897558" y="6071281"/>
            <a:ext cx="5481585" cy="246221"/>
            <a:chOff x="6346577" y="6020901"/>
            <a:chExt cx="5481585" cy="246221"/>
          </a:xfrm>
        </p:grpSpPr>
        <p:sp>
          <p:nvSpPr>
            <p:cNvPr id="41" name="TextBox 40">
              <a:extLst>
                <a:ext uri="{FF2B5EF4-FFF2-40B4-BE49-F238E27FC236}">
                  <a16:creationId xmlns:a16="http://schemas.microsoft.com/office/drawing/2014/main" id="{FE5DEEAD-A567-4205-8A42-A22AC4A4514D}"/>
                </a:ext>
              </a:extLst>
            </p:cNvPr>
            <p:cNvSpPr txBox="1"/>
            <p:nvPr/>
          </p:nvSpPr>
          <p:spPr>
            <a:xfrm>
              <a:off x="9984942" y="6068441"/>
              <a:ext cx="155448" cy="151141"/>
            </a:xfrm>
            <a:prstGeom prst="rect">
              <a:avLst/>
            </a:prstGeom>
            <a:solidFill>
              <a:srgbClr val="50E6FF"/>
            </a:solidFill>
            <a:ln>
              <a:noFill/>
            </a:ln>
          </p:spPr>
          <p:txBody>
            <a:bodyPr wrap="square" lIns="93260" tIns="74608" rIns="93260" bIns="74608" rtlCol="0" anchor="ctr" anchorCtr="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8DBFECB-556F-441A-B6EF-891A77F43D35}"/>
                </a:ext>
              </a:extLst>
            </p:cNvPr>
            <p:cNvSpPr txBox="1"/>
            <p:nvPr/>
          </p:nvSpPr>
          <p:spPr>
            <a:xfrm>
              <a:off x="8276402" y="6068441"/>
              <a:ext cx="155448" cy="151141"/>
            </a:xfrm>
            <a:prstGeom prst="rect">
              <a:avLst/>
            </a:prstGeom>
            <a:solidFill>
              <a:schemeClr val="accent1"/>
            </a:solidFill>
            <a:ln>
              <a:noFill/>
            </a:ln>
          </p:spPr>
          <p:txBody>
            <a:bodyPr wrap="square" lIns="93260" tIns="74608" rIns="93260" bIns="74608" rtlCol="0" anchor="ctr" anchorCtr="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endParaRPr kumimoji="0" lang="en-US" sz="102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60094E28-ECCD-4EBD-AADC-BC68E14C754B}"/>
                </a:ext>
              </a:extLst>
            </p:cNvPr>
            <p:cNvSpPr txBox="1"/>
            <p:nvPr/>
          </p:nvSpPr>
          <p:spPr>
            <a:xfrm>
              <a:off x="6346577" y="6068441"/>
              <a:ext cx="155448" cy="151141"/>
            </a:xfrm>
            <a:prstGeom prst="rect">
              <a:avLst/>
            </a:prstGeom>
            <a:solidFill>
              <a:schemeClr val="tx2"/>
            </a:solidFill>
            <a:ln>
              <a:noFill/>
            </a:ln>
          </p:spPr>
          <p:txBody>
            <a:bodyPr wrap="square" lIns="93260" tIns="74608" rIns="93260" bIns="74608" rtlCol="0" anchor="ctr" anchorCtr="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393429D1-9647-4321-8CB1-4C45A04C2443}"/>
                </a:ext>
              </a:extLst>
            </p:cNvPr>
            <p:cNvSpPr txBox="1"/>
            <p:nvPr/>
          </p:nvSpPr>
          <p:spPr>
            <a:xfrm>
              <a:off x="10085451" y="6020901"/>
              <a:ext cx="1742711" cy="246221"/>
            </a:xfrm>
            <a:prstGeom prst="rect">
              <a:avLst/>
            </a:prstGeom>
            <a:noFill/>
            <a:ln>
              <a:noFill/>
            </a:ln>
          </p:spPr>
          <p:txBody>
            <a:bodyPr wrap="square" lIns="93260" tIns="45720" rIns="93260" bIns="45720" rtlCol="0" anchor="ctr"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Managed by Microsoft</a:t>
              </a:r>
            </a:p>
          </p:txBody>
        </p:sp>
        <p:sp>
          <p:nvSpPr>
            <p:cNvPr id="37" name="TextBox 36">
              <a:extLst>
                <a:ext uri="{FF2B5EF4-FFF2-40B4-BE49-F238E27FC236}">
                  <a16:creationId xmlns:a16="http://schemas.microsoft.com/office/drawing/2014/main" id="{5C827320-659B-4098-B4B4-F29ED52A87C4}"/>
                </a:ext>
              </a:extLst>
            </p:cNvPr>
            <p:cNvSpPr txBox="1"/>
            <p:nvPr/>
          </p:nvSpPr>
          <p:spPr>
            <a:xfrm>
              <a:off x="8376911" y="6020901"/>
              <a:ext cx="1521426" cy="246221"/>
            </a:xfrm>
            <a:prstGeom prst="rect">
              <a:avLst/>
            </a:prstGeom>
            <a:noFill/>
            <a:ln>
              <a:noFill/>
            </a:ln>
          </p:spPr>
          <p:txBody>
            <a:bodyPr wrap="square" lIns="93260" tIns="45720" rIns="93260" bIns="45720" rtlCol="0" anchor="ctr"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Managed by customer</a:t>
              </a:r>
            </a:p>
          </p:txBody>
        </p:sp>
        <p:sp>
          <p:nvSpPr>
            <p:cNvPr id="38" name="TextBox 37">
              <a:extLst>
                <a:ext uri="{FF2B5EF4-FFF2-40B4-BE49-F238E27FC236}">
                  <a16:creationId xmlns:a16="http://schemas.microsoft.com/office/drawing/2014/main" id="{2A7D4BF7-C426-464D-8833-599AE9A20527}"/>
                </a:ext>
              </a:extLst>
            </p:cNvPr>
            <p:cNvSpPr txBox="1"/>
            <p:nvPr/>
          </p:nvSpPr>
          <p:spPr>
            <a:xfrm>
              <a:off x="6447086" y="6020901"/>
              <a:ext cx="1742711" cy="246221"/>
            </a:xfrm>
            <a:prstGeom prst="rect">
              <a:avLst/>
            </a:prstGeom>
            <a:noFill/>
            <a:ln>
              <a:noFill/>
            </a:ln>
          </p:spPr>
          <p:txBody>
            <a:bodyPr wrap="square" lIns="93260" tIns="45720" rIns="93260" bIns="45720" rtlCol="0" anchor="ctr"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Machine learning capability</a:t>
              </a:r>
            </a:p>
          </p:txBody>
        </p:sp>
      </p:grpSp>
    </p:spTree>
    <p:extLst>
      <p:ext uri="{BB962C8B-B14F-4D97-AF65-F5344CB8AC3E}">
        <p14:creationId xmlns:p14="http://schemas.microsoft.com/office/powerpoint/2010/main" val="14673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WHITE TEMPLATE">
  <a:themeElements>
    <a:clrScheme name="Custom 2">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1349b38-87b0-4d20-bd6f-41da2268192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C36488-6F4C-4E40-8147-EF751E9E8B85}">
  <ds:schemaRefs>
    <ds:schemaRef ds:uri="http://schemas.microsoft.com/sharepoint/v3"/>
    <ds:schemaRef ds:uri="http://www.w3.org/XML/1998/namespace"/>
    <ds:schemaRef ds:uri="http://schemas.microsoft.com/office/2006/documentManagement/types"/>
    <ds:schemaRef ds:uri="http://purl.org/dc/elements/1.1/"/>
    <ds:schemaRef ds:uri="http://schemas.microsoft.com/office/2006/metadata/properties"/>
    <ds:schemaRef ds:uri="http://purl.org/dc/terms/"/>
    <ds:schemaRef ds:uri="http://purl.org/dc/dcmitype/"/>
    <ds:schemaRef ds:uri="b1c3d6fc-5689-40cc-899d-3b916b4ff5bf"/>
    <ds:schemaRef ds:uri="http://schemas.microsoft.com/office/infopath/2007/PartnerControls"/>
    <ds:schemaRef ds:uri="http://schemas.openxmlformats.org/package/2006/metadata/core-properties"/>
    <ds:schemaRef ds:uri="230e9df3-be65-4c73-a93b-d1236ebd677e"/>
    <ds:schemaRef ds:uri="07c5dfa0-33a3-47dd-bfb7-87fb96739115"/>
  </ds:schemaRefs>
</ds:datastoreItem>
</file>

<file path=customXml/itemProps2.xml><?xml version="1.0" encoding="utf-8"?>
<ds:datastoreItem xmlns:ds="http://schemas.openxmlformats.org/officeDocument/2006/customXml" ds:itemID="{22C85594-9907-4C0B-92C7-748CDFCC250A}">
  <ds:schemaRefs>
    <ds:schemaRef ds:uri="http://schemas.microsoft.com/sharepoint/v3/contenttype/forms"/>
  </ds:schemaRefs>
</ds:datastoreItem>
</file>

<file path=customXml/itemProps3.xml><?xml version="1.0" encoding="utf-8"?>
<ds:datastoreItem xmlns:ds="http://schemas.openxmlformats.org/officeDocument/2006/customXml" ds:itemID="{181BE4B8-6A23-4626-9816-AA10F938B05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4362</Words>
  <Application>Microsoft Office PowerPoint</Application>
  <PresentationFormat>Widescreen</PresentationFormat>
  <Paragraphs>489</Paragraphs>
  <Slides>31</Slides>
  <Notes>22</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31</vt:i4>
      </vt:variant>
    </vt:vector>
  </HeadingPairs>
  <TitlesOfParts>
    <vt:vector size="46" baseType="lpstr">
      <vt:lpstr>Arial</vt:lpstr>
      <vt:lpstr>Calibri</vt:lpstr>
      <vt:lpstr>Consolas</vt:lpstr>
      <vt:lpstr>Segoe UI</vt:lpstr>
      <vt:lpstr>Segoe UI Light</vt:lpstr>
      <vt:lpstr>Segoe UI Semibold</vt:lpstr>
      <vt:lpstr>Segoe UI Semilight</vt:lpstr>
      <vt:lpstr>SegoeUI</vt:lpstr>
      <vt:lpstr>Wingdings</vt:lpstr>
      <vt:lpstr>2_WHITE TEMPLATE</vt:lpstr>
      <vt:lpstr>1_WHITE TEMPLATE</vt:lpstr>
      <vt:lpstr>4_WHITE TEMPLATE</vt:lpstr>
      <vt:lpstr>7_WHITE TEMPLATE</vt:lpstr>
      <vt:lpstr>3_WHITE TEMPLATE</vt:lpstr>
      <vt:lpstr>1_Black Template</vt:lpstr>
      <vt:lpstr>Azure Database for MySQL and Maria DB </vt:lpstr>
      <vt:lpstr>Technology changes faster than ever</vt:lpstr>
      <vt:lpstr>Economic stability impacted by disruptive events</vt:lpstr>
      <vt:lpstr>Bring your ideas to life with Azure</vt:lpstr>
      <vt:lpstr>State of relational and open-source databases</vt:lpstr>
      <vt:lpstr>Azure managed databases include popular open source engines </vt:lpstr>
      <vt:lpstr>Be future-ready with Azure and open source </vt:lpstr>
      <vt:lpstr>Open source developers are using MySQL and MariaDB databases </vt:lpstr>
      <vt:lpstr>Focus on your application, not your database</vt:lpstr>
      <vt:lpstr>Significantly reduce cost when migrating workloads to PaaS</vt:lpstr>
      <vt:lpstr>Azure Databases for MySQL Brings Azure innovation to your favorite community database</vt:lpstr>
      <vt:lpstr>Azure Database for MySQL deployment options</vt:lpstr>
      <vt:lpstr>Maximum control and flexibility to meet your workload needs with Flexible Server</vt:lpstr>
      <vt:lpstr>Fully managed community database with a lower TCO</vt:lpstr>
      <vt:lpstr>Use your community database as a fully managed service </vt:lpstr>
      <vt:lpstr>Optimize costs and lower total cost of ownership</vt:lpstr>
      <vt:lpstr>Maximum control, scalability, and built-in security</vt:lpstr>
      <vt:lpstr>Maximum control &amp; scalability</vt:lpstr>
      <vt:lpstr>Advanced data security and compliance</vt:lpstr>
      <vt:lpstr>Build resilient, high-performance apps across availability zones</vt:lpstr>
      <vt:lpstr>Enhance performance with Query Store and Query Performance Insight</vt:lpstr>
      <vt:lpstr>Built-in high availability</vt:lpstr>
      <vt:lpstr>Innovate and build apps faster with the Azure ecosystem</vt:lpstr>
      <vt:lpstr>Innovate with the Azure ecosystem </vt:lpstr>
      <vt:lpstr>Build apps faster on Azure Database for MySQL</vt:lpstr>
      <vt:lpstr>Optimize cost and ensure business continuity with Azure Databases for MySQL and MariaDB</vt:lpstr>
      <vt:lpstr>When to use Single Server vs. Flexible Server</vt:lpstr>
      <vt:lpstr>Azure Database for MySQL use cases by industry </vt:lpstr>
      <vt:lpstr>Gamepub keeps gamers happy by reducing downtime </vt:lpstr>
      <vt:lpstr>Linked Brain gains stability, management with Azure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Database for MySQL and Maria DB</dc:title>
  <dc:creator/>
  <cp:lastModifiedBy/>
  <cp:revision>54</cp:revision>
  <dcterms:created xsi:type="dcterms:W3CDTF">2020-10-09T17:21:30Z</dcterms:created>
  <dcterms:modified xsi:type="dcterms:W3CDTF">2022-11-30T20:31:54Z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y fmtid="{D5CDD505-2E9C-101B-9397-08002B2CF9AE}" pid="3" name="MediaServiceImageTags">
    <vt:lpwstr/>
  </property>
</Properties>
</file>